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5" r:id="rId3"/>
    <p:sldMasterId id="2147483717" r:id="rId4"/>
    <p:sldMasterId id="2147483729" r:id="rId5"/>
    <p:sldMasterId id="2147483741" r:id="rId6"/>
    <p:sldMasterId id="2147483753" r:id="rId7"/>
    <p:sldMasterId id="2147483765" r:id="rId8"/>
  </p:sldMasterIdLst>
  <p:notesMasterIdLst>
    <p:notesMasterId r:id="rId50"/>
  </p:notesMasterIdLst>
  <p:sldIdLst>
    <p:sldId id="470" r:id="rId9"/>
    <p:sldId id="471" r:id="rId10"/>
    <p:sldId id="510" r:id="rId11"/>
    <p:sldId id="552" r:id="rId12"/>
    <p:sldId id="550" r:id="rId13"/>
    <p:sldId id="551" r:id="rId14"/>
    <p:sldId id="553" r:id="rId15"/>
    <p:sldId id="554" r:id="rId16"/>
    <p:sldId id="555" r:id="rId17"/>
    <p:sldId id="512" r:id="rId18"/>
    <p:sldId id="513" r:id="rId19"/>
    <p:sldId id="514" r:id="rId20"/>
    <p:sldId id="558" r:id="rId21"/>
    <p:sldId id="556" r:id="rId22"/>
    <p:sldId id="557" r:id="rId23"/>
    <p:sldId id="560" r:id="rId24"/>
    <p:sldId id="561" r:id="rId25"/>
    <p:sldId id="562" r:id="rId26"/>
    <p:sldId id="564" r:id="rId27"/>
    <p:sldId id="565" r:id="rId28"/>
    <p:sldId id="566" r:id="rId29"/>
    <p:sldId id="567" r:id="rId30"/>
    <p:sldId id="568" r:id="rId31"/>
    <p:sldId id="577" r:id="rId32"/>
    <p:sldId id="569" r:id="rId33"/>
    <p:sldId id="570" r:id="rId34"/>
    <p:sldId id="571" r:id="rId35"/>
    <p:sldId id="572" r:id="rId36"/>
    <p:sldId id="573" r:id="rId37"/>
    <p:sldId id="574" r:id="rId38"/>
    <p:sldId id="575" r:id="rId39"/>
    <p:sldId id="578" r:id="rId40"/>
    <p:sldId id="523" r:id="rId41"/>
    <p:sldId id="318" r:id="rId42"/>
    <p:sldId id="532" r:id="rId43"/>
    <p:sldId id="533" r:id="rId44"/>
    <p:sldId id="546" r:id="rId45"/>
    <p:sldId id="547" r:id="rId46"/>
    <p:sldId id="579" r:id="rId47"/>
    <p:sldId id="531" r:id="rId48"/>
    <p:sldId id="53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1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2022/3/4</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2022/3/4</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79"/>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07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7030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50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1629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581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smtClean="0"/>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0519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7348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159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134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2510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5790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746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75"/>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7232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347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501"/>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693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660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6174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02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6994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6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446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65"/>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092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4067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5"/>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5"/>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698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69"/>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3252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769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smtClean="0"/>
              <a:t>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smtClean="0"/>
              <a:t>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96"/>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190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0548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265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2214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6220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4368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8"/>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51168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855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8"/>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5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2948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61"/>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488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32542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5"/>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88"/>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9243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010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008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3753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4611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2708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0"/>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9567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9270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0"/>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50"/>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08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51"/>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3342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75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618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8472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1737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670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697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4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268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4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4139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67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1"/>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41"/>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5023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5957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8053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19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9453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6489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443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7009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7597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81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66502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3/4/2022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91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3/4/2022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9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3/4/2022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9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9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3053495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3/4/2022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8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8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573152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3/4/2022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8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8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6663572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3/4/2022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7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7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4822833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3/4/2022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08836343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3/4/2022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35345236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slide" Target="slide31.xml"/><Relationship Id="rId12" Type="http://schemas.openxmlformats.org/officeDocument/2006/relationships/slide" Target="slide3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0.xml"/><Relationship Id="rId11" Type="http://schemas.openxmlformats.org/officeDocument/2006/relationships/image" Target="../media/image11.gif"/><Relationship Id="rId5" Type="http://schemas.openxmlformats.org/officeDocument/2006/relationships/slide" Target="slide27.xml"/><Relationship Id="rId10" Type="http://schemas.openxmlformats.org/officeDocument/2006/relationships/slide" Target="slide32.xml"/><Relationship Id="rId4" Type="http://schemas.openxmlformats.org/officeDocument/2006/relationships/slide" Target="slide26.xml"/><Relationship Id="rId9" Type="http://schemas.openxmlformats.org/officeDocument/2006/relationships/slide" Target="slide28.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49.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60.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71.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82.xml"/><Relationship Id="rId6" Type="http://schemas.openxmlformats.org/officeDocument/2006/relationships/image" Target="../media/image18.png"/><Relationship Id="rId5" Type="http://schemas.openxmlformats.org/officeDocument/2006/relationships/image" Target="../media/image15.gif"/><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82.xml"/><Relationship Id="rId6" Type="http://schemas.openxmlformats.org/officeDocument/2006/relationships/slide" Target="slide25.xml"/><Relationship Id="rId5" Type="http://schemas.openxmlformats.org/officeDocument/2006/relationships/image" Target="../media/image15.gif"/><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hemeOverride" Target="../theme/themeOverr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4710838" y="784354"/>
            <a:ext cx="6803380" cy="923116"/>
          </a:xfrm>
          <a:prstGeom prst="rect">
            <a:avLst/>
          </a:prstGeom>
          <a:noFill/>
        </p:spPr>
        <p:txBody>
          <a:bodyPr wrap="square" rtlCol="0">
            <a:spAutoFit/>
          </a:bodyPr>
          <a:lstStyle/>
          <a:p>
            <a:pPr defTabSz="914217"/>
            <a:r>
              <a:rPr lang="en-US" sz="5399" b="1" dirty="0" err="1" smtClean="0">
                <a:solidFill>
                  <a:srgbClr val="FFBF53">
                    <a:lumMod val="50000"/>
                  </a:srgbClr>
                </a:solidFill>
                <a:latin typeface="Times New Roman" panose="02020603050405020304" pitchFamily="18" charset="0"/>
                <a:cs typeface="Times New Roman" panose="02020603050405020304" pitchFamily="18" charset="0"/>
              </a:rPr>
              <a:t>Tiết</a:t>
            </a:r>
            <a:r>
              <a:rPr lang="en-US" sz="5399" b="1" dirty="0" smtClean="0">
                <a:solidFill>
                  <a:srgbClr val="FFBF53">
                    <a:lumMod val="50000"/>
                  </a:srgbClr>
                </a:solidFill>
                <a:latin typeface="Times New Roman" panose="02020603050405020304" pitchFamily="18" charset="0"/>
                <a:cs typeface="Times New Roman" panose="02020603050405020304" pitchFamily="18" charset="0"/>
              </a:rPr>
              <a:t>: </a:t>
            </a:r>
            <a:endParaRPr lang="en-US" sz="5399"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F877874D-0A72-48B5-A4C2-63E4B1A9DBF2}"/>
              </a:ext>
            </a:extLst>
          </p:cNvPr>
          <p:cNvSpPr txBox="1"/>
          <p:nvPr/>
        </p:nvSpPr>
        <p:spPr>
          <a:xfrm>
            <a:off x="2681449" y="1972468"/>
            <a:ext cx="8516761" cy="1015534"/>
          </a:xfrm>
          <a:prstGeom prst="rect">
            <a:avLst/>
          </a:prstGeom>
          <a:noFill/>
        </p:spPr>
        <p:txBody>
          <a:bodyPr wrap="square" rtlCol="0">
            <a:spAutoFit/>
          </a:bodyPr>
          <a:lstStyle/>
          <a:p>
            <a:pPr defTabSz="914217"/>
            <a:r>
              <a:rPr lang="en-US" sz="5999" b="1" dirty="0" smtClean="0">
                <a:solidFill>
                  <a:srgbClr val="002060"/>
                </a:solidFill>
                <a:latin typeface="Times New Roman" panose="02020603050405020304" pitchFamily="18" charset="0"/>
                <a:cs typeface="Times New Roman" panose="02020603050405020304" pitchFamily="18" charset="0"/>
              </a:rPr>
              <a:t>VĂN BẢN : CON </a:t>
            </a:r>
            <a:r>
              <a:rPr lang="en-US" sz="5999" b="1" dirty="0" smtClean="0">
                <a:solidFill>
                  <a:srgbClr val="002060"/>
                </a:solidFill>
                <a:latin typeface="Times New Roman" panose="02020603050405020304" pitchFamily="18" charset="0"/>
                <a:cs typeface="Times New Roman" panose="02020603050405020304" pitchFamily="18" charset="0"/>
              </a:rPr>
              <a:t>LÀ…</a:t>
            </a:r>
            <a:endParaRPr lang="en-US" sz="5999" b="1" dirty="0">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F877874D-0A72-48B5-A4C2-63E4B1A9DBF2}"/>
              </a:ext>
            </a:extLst>
          </p:cNvPr>
          <p:cNvSpPr txBox="1"/>
          <p:nvPr/>
        </p:nvSpPr>
        <p:spPr>
          <a:xfrm>
            <a:off x="5494825" y="2877651"/>
            <a:ext cx="6156212" cy="1015534"/>
          </a:xfrm>
          <a:prstGeom prst="rect">
            <a:avLst/>
          </a:prstGeom>
          <a:noFill/>
        </p:spPr>
        <p:txBody>
          <a:bodyPr wrap="square" rtlCol="0">
            <a:spAutoFit/>
          </a:bodyPr>
          <a:lstStyle/>
          <a:p>
            <a:pPr defTabSz="914217"/>
            <a:r>
              <a:rPr lang="en-US" sz="5999" b="1" dirty="0" smtClean="0">
                <a:solidFill>
                  <a:srgbClr val="002060"/>
                </a:solidFill>
                <a:latin typeface="Times New Roman" panose="02020603050405020304" pitchFamily="18" charset="0"/>
                <a:cs typeface="Times New Roman" panose="02020603050405020304" pitchFamily="18" charset="0"/>
              </a:rPr>
              <a:t>- Y </a:t>
            </a:r>
            <a:r>
              <a:rPr lang="en-US" sz="5999" b="1" dirty="0" err="1" smtClean="0">
                <a:solidFill>
                  <a:srgbClr val="002060"/>
                </a:solidFill>
                <a:latin typeface="Times New Roman" panose="02020603050405020304" pitchFamily="18" charset="0"/>
                <a:cs typeface="Times New Roman" panose="02020603050405020304" pitchFamily="18" charset="0"/>
              </a:rPr>
              <a:t>Phương</a:t>
            </a:r>
            <a:r>
              <a:rPr lang="en-US" sz="5999" b="1" dirty="0" smtClean="0">
                <a:solidFill>
                  <a:srgbClr val="002060"/>
                </a:solidFill>
                <a:latin typeface="Times New Roman" panose="02020603050405020304" pitchFamily="18" charset="0"/>
                <a:cs typeface="Times New Roman" panose="02020603050405020304" pitchFamily="18" charset="0"/>
              </a:rPr>
              <a:t>- </a:t>
            </a:r>
            <a:endParaRPr lang="en-US" sz="5999"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373053" y="1213162"/>
            <a:ext cx="7493526" cy="2337529"/>
            <a:chOff x="2372191" y="1789966"/>
            <a:chExt cx="7495261"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372191" y="1789966"/>
              <a:ext cx="7495261" cy="1108123"/>
            </a:xfrm>
            <a:prstGeom prst="rect">
              <a:avLst/>
            </a:prstGeom>
            <a:noFill/>
          </p:spPr>
          <p:txBody>
            <a:bodyPr wrap="none" rtlCol="0">
              <a:spAutoFit/>
            </a:bodyPr>
            <a:lstStyle/>
            <a:p>
              <a:pPr algn="ctr" defTabSz="914217"/>
              <a:r>
                <a:rPr lang="en-US" altLang="zh-CN" sz="6599" b="1" spc="600" dirty="0"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I. HÌNH </a:t>
              </a:r>
              <a:r>
                <a:rPr lang="en-US" altLang="zh-CN" sz="6599" b="1" spc="600" dirty="0"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Đọc văn bản </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smtClean="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Đọc</a:t>
            </a:r>
            <a:endPar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6" name="组合 2">
            <a:extLst>
              <a:ext uri="{FF2B5EF4-FFF2-40B4-BE49-F238E27FC236}">
                <a16:creationId xmlns:a16="http://schemas.microsoft.com/office/drawing/2014/main"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18879" y="2306090"/>
              <a:ext cx="2909328" cy="1015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4000" i="1" smtClean="0">
                  <a:solidFill>
                    <a:srgbClr val="000000"/>
                  </a:solidFill>
                  <a:latin typeface="Times New Roman" panose="02020603050405020304" pitchFamily="18" charset="0"/>
                </a:rPr>
                <a:t>Biết đọc diễn cảm</a:t>
              </a:r>
              <a:endParaRPr lang="en-US" sz="4000">
                <a:solidFill>
                  <a:srgbClr val="000000"/>
                </a:solidFill>
                <a:latin typeface="Calibri"/>
              </a:endParaRPr>
            </a:p>
          </p:txBody>
        </p:sp>
      </p:grpSp>
      <p:grpSp>
        <p:nvGrpSpPr>
          <p:cNvPr id="118" name="组合 3">
            <a:extLst>
              <a:ext uri="{FF2B5EF4-FFF2-40B4-BE49-F238E27FC236}">
                <a16:creationId xmlns:a16="http://schemas.microsoft.com/office/drawing/2014/main"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id="{FF155A2C-BDA6-462B-ABBC-AE448B3691CE}"/>
                </a:ext>
              </a:extLst>
            </p:cNvPr>
            <p:cNvSpPr txBox="1">
              <a:spLocks noChangeArrowheads="1"/>
            </p:cNvSpPr>
            <p:nvPr/>
          </p:nvSpPr>
          <p:spPr bwMode="auto">
            <a:xfrm>
              <a:off x="7848015" y="2052728"/>
              <a:ext cx="2095630" cy="1437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4000" i="1" smtClean="0">
                  <a:solidFill>
                    <a:srgbClr val="000000"/>
                  </a:solidFill>
                  <a:latin typeface="Times New Roman" panose="02020603050405020304" pitchFamily="18" charset="0"/>
                </a:rPr>
                <a:t>Biết ngắt nhịp đúng.</a:t>
              </a:r>
              <a:endParaRPr lang="en-US" sz="4000">
                <a:solidFill>
                  <a:srgbClr val="000000"/>
                </a:solidFill>
                <a:latin typeface="Calibri"/>
              </a:endParaRPr>
            </a:p>
          </p:txBody>
        </p:sp>
      </p:grpSp>
      <p:grpSp>
        <p:nvGrpSpPr>
          <p:cNvPr id="302" name="组合 4">
            <a:extLst>
              <a:ext uri="{FF2B5EF4-FFF2-40B4-BE49-F238E27FC236}">
                <a16:creationId xmlns:a16="http://schemas.microsoft.com/office/drawing/2014/main" id="{3F84AF79-9A4F-44FD-B4BF-8EF2CD87BEF4}"/>
              </a:ext>
            </a:extLst>
          </p:cNvPr>
          <p:cNvGrpSpPr/>
          <p:nvPr/>
        </p:nvGrpSpPr>
        <p:grpSpPr>
          <a:xfrm>
            <a:off x="7360546" y="3105424"/>
            <a:ext cx="4320399" cy="3002913"/>
            <a:chOff x="8543412" y="3705249"/>
            <a:chExt cx="2506734" cy="1762160"/>
          </a:xfrm>
        </p:grpSpPr>
        <p:grpSp>
          <p:nvGrpSpPr>
            <p:cNvPr id="303" name="组合 315">
              <a:extLst>
                <a:ext uri="{FF2B5EF4-FFF2-40B4-BE49-F238E27FC236}">
                  <a16:creationId xmlns:a16="http://schemas.microsoft.com/office/drawing/2014/main"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a16="http://schemas.microsoft.com/office/drawing/2014/main"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a16="http://schemas.microsoft.com/office/drawing/2014/main"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a16="http://schemas.microsoft.com/office/drawing/2014/main"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a16="http://schemas.microsoft.com/office/drawing/2014/main"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a16="http://schemas.microsoft.com/office/drawing/2014/main"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a16="http://schemas.microsoft.com/office/drawing/2014/main"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a16="http://schemas.microsoft.com/office/drawing/2014/main"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a16="http://schemas.microsoft.com/office/drawing/2014/main"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a16="http://schemas.microsoft.com/office/drawing/2014/main"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a16="http://schemas.microsoft.com/office/drawing/2014/main"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a16="http://schemas.microsoft.com/office/drawing/2014/main"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a16="http://schemas.microsoft.com/office/drawing/2014/main"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a16="http://schemas.microsoft.com/office/drawing/2014/main"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a16="http://schemas.microsoft.com/office/drawing/2014/main"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a16="http://schemas.microsoft.com/office/drawing/2014/main"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a16="http://schemas.microsoft.com/office/drawing/2014/main"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a16="http://schemas.microsoft.com/office/drawing/2014/main"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a16="http://schemas.microsoft.com/office/drawing/2014/main"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a16="http://schemas.microsoft.com/office/drawing/2014/main"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a16="http://schemas.microsoft.com/office/drawing/2014/main"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a16="http://schemas.microsoft.com/office/drawing/2014/main"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a16="http://schemas.microsoft.com/office/drawing/2014/main"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a16="http://schemas.microsoft.com/office/drawing/2014/main"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a16="http://schemas.microsoft.com/office/drawing/2014/main"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a16="http://schemas.microsoft.com/office/drawing/2014/main"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a16="http://schemas.microsoft.com/office/drawing/2014/main"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a16="http://schemas.microsoft.com/office/drawing/2014/main"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a16="http://schemas.microsoft.com/office/drawing/2014/main"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a16="http://schemas.microsoft.com/office/drawing/2014/main"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a16="http://schemas.microsoft.com/office/drawing/2014/main"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a16="http://schemas.microsoft.com/office/drawing/2014/main"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a16="http://schemas.microsoft.com/office/drawing/2014/main"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a16="http://schemas.microsoft.com/office/drawing/2014/main"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a16="http://schemas.microsoft.com/office/drawing/2014/main"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a16="http://schemas.microsoft.com/office/drawing/2014/main"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a16="http://schemas.microsoft.com/office/drawing/2014/main"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a16="http://schemas.microsoft.com/office/drawing/2014/main"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a16="http://schemas.microsoft.com/office/drawing/2014/main"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a16="http://schemas.microsoft.com/office/drawing/2014/main"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a16="http://schemas.microsoft.com/office/drawing/2014/main"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a16="http://schemas.microsoft.com/office/drawing/2014/main"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a16="http://schemas.microsoft.com/office/drawing/2014/main"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a16="http://schemas.microsoft.com/office/drawing/2014/main"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a16="http://schemas.microsoft.com/office/drawing/2014/main"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a16="http://schemas.microsoft.com/office/drawing/2014/main"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a16="http://schemas.microsoft.com/office/drawing/2014/main"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a16="http://schemas.microsoft.com/office/drawing/2014/main"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a16="http://schemas.microsoft.com/office/drawing/2014/main"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a16="http://schemas.microsoft.com/office/drawing/2014/main"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a16="http://schemas.microsoft.com/office/drawing/2014/main"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a16="http://schemas.microsoft.com/office/drawing/2014/main"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a16="http://schemas.microsoft.com/office/drawing/2014/main"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a16="http://schemas.microsoft.com/office/drawing/2014/main"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a16="http://schemas.microsoft.com/office/drawing/2014/main"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a16="http://schemas.microsoft.com/office/drawing/2014/main"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a16="http://schemas.microsoft.com/office/drawing/2014/main"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a16="http://schemas.microsoft.com/office/drawing/2014/main"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a16="http://schemas.microsoft.com/office/drawing/2014/main"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a16="http://schemas.microsoft.com/office/drawing/2014/main"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a16="http://schemas.microsoft.com/office/drawing/2014/main"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a16="http://schemas.microsoft.com/office/drawing/2014/main"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a16="http://schemas.microsoft.com/office/drawing/2014/main"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a16="http://schemas.microsoft.com/office/drawing/2014/main"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a16="http://schemas.microsoft.com/office/drawing/2014/main"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a16="http://schemas.microsoft.com/office/drawing/2014/main"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a16="http://schemas.microsoft.com/office/drawing/2014/main"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a16="http://schemas.microsoft.com/office/drawing/2014/main"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a16="http://schemas.microsoft.com/office/drawing/2014/main"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a16="http://schemas.microsoft.com/office/drawing/2014/main"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a16="http://schemas.microsoft.com/office/drawing/2014/main"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a16="http://schemas.microsoft.com/office/drawing/2014/main"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a16="http://schemas.microsoft.com/office/drawing/2014/main"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a16="http://schemas.microsoft.com/office/drawing/2014/main"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a16="http://schemas.microsoft.com/office/drawing/2014/main"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a16="http://schemas.microsoft.com/office/drawing/2014/main"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a16="http://schemas.microsoft.com/office/drawing/2014/main"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a16="http://schemas.microsoft.com/office/drawing/2014/main"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a16="http://schemas.microsoft.com/office/drawing/2014/main"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a16="http://schemas.microsoft.com/office/drawing/2014/main"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a16="http://schemas.microsoft.com/office/drawing/2014/main"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a16="http://schemas.microsoft.com/office/drawing/2014/main"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a16="http://schemas.microsoft.com/office/drawing/2014/main"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a16="http://schemas.microsoft.com/office/drawing/2014/main"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a16="http://schemas.microsoft.com/office/drawing/2014/main"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a16="http://schemas.microsoft.com/office/drawing/2014/main"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a16="http://schemas.microsoft.com/office/drawing/2014/main"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a16="http://schemas.microsoft.com/office/drawing/2014/main"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a16="http://schemas.microsoft.com/office/drawing/2014/main"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a16="http://schemas.microsoft.com/office/drawing/2014/main"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a16="http://schemas.microsoft.com/office/drawing/2014/main" id="{91C3532E-A27A-4BF9-8550-6CE157410C8E}"/>
                </a:ext>
              </a:extLst>
            </p:cNvPr>
            <p:cNvSpPr txBox="1">
              <a:spLocks noChangeArrowheads="1"/>
            </p:cNvSpPr>
            <p:nvPr/>
          </p:nvSpPr>
          <p:spPr bwMode="auto">
            <a:xfrm>
              <a:off x="8817954" y="4134936"/>
              <a:ext cx="2035090" cy="776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ct val="100000"/>
                </a:lnSpc>
                <a:buNone/>
              </a:pPr>
              <a:r>
                <a:rPr lang="en-US" altLang="zh-CN" sz="4000" i="1" smtClean="0">
                  <a:solidFill>
                    <a:srgbClr val="000000"/>
                  </a:solidFill>
                  <a:latin typeface="Times New Roman" panose="02020603050405020304" pitchFamily="18" charset="0"/>
                  <a:cs typeface="Times New Roman" panose="02020603050405020304" pitchFamily="18" charset="0"/>
                </a:rPr>
                <a:t>Đọc to thành tiếng</a:t>
              </a:r>
              <a:endParaRPr lang="en-US" altLang="zh-CN" sz="4000"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394"/>
                                        </p:tgtEl>
                                        <p:attrNameLst>
                                          <p:attrName>style.visibility</p:attrName>
                                        </p:attrNameLst>
                                      </p:cBhvr>
                                      <p:to>
                                        <p:strVal val="visible"/>
                                      </p:to>
                                    </p:set>
                                    <p:animEffect transition="in" filter="randombar(horizontal)">
                                      <p:cBhvr>
                                        <p:cTn id="37" dur="750"/>
                                        <p:tgtEl>
                                          <p:spTgt spid="394"/>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2"/>
                                        </p:tgtEl>
                                        <p:attrNameLst>
                                          <p:attrName>style.visibility</p:attrName>
                                        </p:attrNameLst>
                                      </p:cBhvr>
                                      <p:to>
                                        <p:strVal val="visible"/>
                                      </p:to>
                                    </p:set>
                                    <p:animEffect transition="in" filter="fade">
                                      <p:cBhvr>
                                        <p:cTn id="51"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defTabSz="914217"/>
            <a:r>
              <a:rPr kumimoji="0" lang="en-US" altLang="zh-CN" sz="5399" b="1" i="0" u="none" strike="noStrike" kern="1200" cap="none" spc="0" normalizeH="0" baseline="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a:t>
            </a:r>
            <a:r>
              <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Khám phá văn bản </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33771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5" name="Rounded Rectangle 4"/>
          <p:cNvSpPr/>
          <p:nvPr/>
        </p:nvSpPr>
        <p:spPr>
          <a:xfrm>
            <a:off x="-1" y="2873828"/>
            <a:ext cx="2481943"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1. Những đặc điểm của thơ</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5"/>
            <a:ext cx="4850673" cy="91440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ược </a:t>
            </a:r>
            <a:r>
              <a:rPr lang="vi-VN" sz="3200">
                <a:latin typeface="Times New Roman" panose="02020603050405020304" pitchFamily="18" charset="0"/>
                <a:cs typeface="Times New Roman" panose="02020603050405020304" pitchFamily="18" charset="0"/>
              </a:rPr>
              <a:t>chia thành 3 đoạn rõ </a:t>
            </a:r>
            <a:r>
              <a:rPr lang="vi-VN" sz="3200" smtClean="0">
                <a:latin typeface="Times New Roman" panose="02020603050405020304" pitchFamily="18" charset="0"/>
                <a:cs typeface="Times New Roman" panose="02020603050405020304" pitchFamily="18" charset="0"/>
              </a:rPr>
              <a:t>r</a:t>
            </a:r>
            <a:r>
              <a:rPr lang="en-US" sz="3200">
                <a:latin typeface="Times New Roman" panose="02020603050405020304" pitchFamily="18" charset="0"/>
                <a:cs typeface="Times New Roman" panose="02020603050405020304" pitchFamily="18" charset="0"/>
              </a:rPr>
              <a:t>à</a:t>
            </a:r>
            <a:r>
              <a:rPr lang="vi-VN" sz="3200" smtClean="0">
                <a:latin typeface="Times New Roman" panose="02020603050405020304" pitchFamily="18" charset="0"/>
                <a:cs typeface="Times New Roman" panose="02020603050405020304" pitchFamily="18" charset="0"/>
              </a:rPr>
              <a:t>ng</a:t>
            </a:r>
            <a:r>
              <a:rPr lang="en-US" sz="3200" smtClean="0">
                <a:latin typeface="Times New Roman" panose="02020603050405020304" pitchFamily="18" charset="0"/>
                <a:cs typeface="Times New Roman" panose="02020603050405020304" pitchFamily="18" charset="0"/>
              </a:rPr>
              <a:t>.</a:t>
            </a:r>
            <a:r>
              <a:rPr lang="vi-VN"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3836126" y="2416628"/>
            <a:ext cx="4519750" cy="914400"/>
          </a:xfrm>
          <a:prstGeom prst="roundRect">
            <a:avLst/>
          </a:prstGeom>
          <a:ln>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Biện pháp tu từ</a:t>
            </a:r>
          </a:p>
        </p:txBody>
      </p:sp>
      <p:sp>
        <p:nvSpPr>
          <p:cNvPr id="8" name="Rounded Rectangle 7"/>
          <p:cNvSpPr/>
          <p:nvPr/>
        </p:nvSpPr>
        <p:spPr>
          <a:xfrm>
            <a:off x="3814354" y="4976948"/>
            <a:ext cx="4650377" cy="91440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Hình ảnh</a:t>
            </a:r>
            <a:endParaRPr lang="en-US" sz="320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60171" y="3002172"/>
            <a:ext cx="1419498" cy="21129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431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Rectangle 2"/>
          <p:cNvSpPr/>
          <p:nvPr/>
        </p:nvSpPr>
        <p:spPr>
          <a:xfrm>
            <a:off x="2734491" y="516378"/>
            <a:ext cx="6096000" cy="2308324"/>
          </a:xfrm>
          <a:prstGeom prst="rect">
            <a:avLst/>
          </a:prstGeom>
        </p:spPr>
        <p:txBody>
          <a:bodyPr>
            <a:spAutoFit/>
          </a:bodyPr>
          <a:lstStyle/>
          <a:p>
            <a:r>
              <a:rPr lang="vi-VN" sz="3600" b="1" i="1">
                <a:latin typeface="Times New Roman" panose="02020603050405020304" pitchFamily="18" charset="0"/>
                <a:cs typeface="Times New Roman" panose="02020603050405020304" pitchFamily="18" charset="0"/>
              </a:rPr>
              <a:t>Con là ...</a:t>
            </a:r>
            <a:endParaRPr lang="vi-VN" sz="3600" i="1">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
            </a:r>
            <a:br>
              <a:rPr lang="vi-VN" sz="3600">
                <a:latin typeface="Times New Roman" panose="02020603050405020304" pitchFamily="18" charset="0"/>
                <a:cs typeface="Times New Roman" panose="02020603050405020304" pitchFamily="18" charset="0"/>
              </a:rPr>
            </a:br>
            <a:r>
              <a:rPr lang="vi-VN" sz="3600">
                <a:latin typeface="Times New Roman" panose="02020603050405020304" pitchFamily="18" charset="0"/>
                <a:cs typeface="Times New Roman" panose="02020603050405020304" pitchFamily="18" charset="0"/>
              </a:rPr>
              <a:t/>
            </a:r>
            <a:br>
              <a:rPr lang="vi-VN" sz="3600">
                <a:latin typeface="Times New Roman" panose="02020603050405020304" pitchFamily="18" charset="0"/>
                <a:cs typeface="Times New Roman" panose="02020603050405020304" pitchFamily="18" charset="0"/>
              </a:rPr>
            </a:br>
            <a:endParaRPr lang="en-US" sz="3600">
              <a:latin typeface="Times New Roman" panose="02020603050405020304" pitchFamily="18" charset="0"/>
              <a:cs typeface="Times New Roman" panose="02020603050405020304" pitchFamily="18" charset="0"/>
            </a:endParaRPr>
          </a:p>
        </p:txBody>
      </p:sp>
      <p:sp>
        <p:nvSpPr>
          <p:cNvPr id="4" name="Rectangle 3"/>
          <p:cNvSpPr/>
          <p:nvPr/>
        </p:nvSpPr>
        <p:spPr>
          <a:xfrm>
            <a:off x="2734491" y="1085787"/>
            <a:ext cx="6096000" cy="1754326"/>
          </a:xfrm>
          <a:prstGeom prst="rect">
            <a:avLst/>
          </a:prstGeom>
        </p:spPr>
        <p:txBody>
          <a:bodyPr>
            <a:spAutoFit/>
          </a:bodyPr>
          <a:lstStyle/>
          <a:p>
            <a:pPr lvl="0"/>
            <a:r>
              <a:rPr lang="vi-VN" sz="3600" i="1">
                <a:solidFill>
                  <a:srgbClr val="000000"/>
                </a:solidFill>
                <a:latin typeface="Times New Roman" panose="02020603050405020304" pitchFamily="18" charset="0"/>
                <a:cs typeface="Times New Roman" panose="02020603050405020304" pitchFamily="18" charset="0"/>
              </a:rPr>
              <a:t>Con là nỗi buồn của Cha</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Dù to bằng trời</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Cũng sẽ được lấp </a:t>
            </a:r>
            <a:r>
              <a:rPr lang="vi-VN" sz="3600" i="1" smtClean="0">
                <a:solidFill>
                  <a:srgbClr val="000000"/>
                </a:solidFill>
                <a:latin typeface="Times New Roman" panose="02020603050405020304" pitchFamily="18" charset="0"/>
                <a:cs typeface="Times New Roman" panose="02020603050405020304" pitchFamily="18" charset="0"/>
              </a:rPr>
              <a:t>đầy</a:t>
            </a:r>
            <a:r>
              <a:rPr lang="en-US" sz="3600" i="1" smtClean="0">
                <a:solidFill>
                  <a:srgbClr val="000000"/>
                </a:solidFill>
                <a:latin typeface="Times New Roman" panose="02020603050405020304" pitchFamily="18" charset="0"/>
                <a:cs typeface="Times New Roman" panose="02020603050405020304" pitchFamily="18" charset="0"/>
              </a:rPr>
              <a:t>.</a:t>
            </a:r>
            <a:endParaRPr lang="vi-VN" sz="3600" i="1">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34491" y="2935681"/>
            <a:ext cx="6096000" cy="1754326"/>
          </a:xfrm>
          <a:prstGeom prst="rect">
            <a:avLst/>
          </a:prstGeom>
        </p:spPr>
        <p:txBody>
          <a:bodyPr>
            <a:spAutoFit/>
          </a:bodyPr>
          <a:lstStyle/>
          <a:p>
            <a:pPr lvl="0"/>
            <a:r>
              <a:rPr lang="vi-VN" sz="3600" i="1">
                <a:solidFill>
                  <a:srgbClr val="000000"/>
                </a:solidFill>
                <a:latin typeface="Times New Roman" panose="02020603050405020304" pitchFamily="18" charset="0"/>
                <a:cs typeface="Times New Roman" panose="02020603050405020304" pitchFamily="18" charset="0"/>
              </a:rPr>
              <a:t>Con là niềm vui của Cha</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Dù nhỏ bằng hạt vừng</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Ăn mãi không bao giờ </a:t>
            </a:r>
            <a:r>
              <a:rPr lang="vi-VN" sz="3600" i="1" smtClean="0">
                <a:solidFill>
                  <a:srgbClr val="000000"/>
                </a:solidFill>
                <a:latin typeface="Times New Roman" panose="02020603050405020304" pitchFamily="18" charset="0"/>
                <a:cs typeface="Times New Roman" panose="02020603050405020304" pitchFamily="18" charset="0"/>
              </a:rPr>
              <a:t>hết</a:t>
            </a:r>
            <a:r>
              <a:rPr lang="en-US" sz="3600" i="1" smtClean="0">
                <a:solidFill>
                  <a:srgbClr val="000000"/>
                </a:solidFill>
                <a:latin typeface="Times New Roman" panose="02020603050405020304" pitchFamily="18" charset="0"/>
                <a:cs typeface="Times New Roman" panose="02020603050405020304" pitchFamily="18" charset="0"/>
              </a:rPr>
              <a:t>.</a:t>
            </a:r>
            <a:endParaRPr lang="vi-VN" sz="3600" i="1">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90800" y="4816398"/>
            <a:ext cx="6096000" cy="1754326"/>
          </a:xfrm>
          <a:prstGeom prst="rect">
            <a:avLst/>
          </a:prstGeom>
        </p:spPr>
        <p:txBody>
          <a:bodyPr>
            <a:spAutoFit/>
          </a:bodyPr>
          <a:lstStyle/>
          <a:p>
            <a:pPr lvl="0"/>
            <a:r>
              <a:rPr lang="vi-VN" sz="3600" i="1">
                <a:solidFill>
                  <a:srgbClr val="000000"/>
                </a:solidFill>
                <a:latin typeface="Times New Roman" panose="02020603050405020304" pitchFamily="18" charset="0"/>
                <a:cs typeface="Times New Roman" panose="02020603050405020304" pitchFamily="18" charset="0"/>
              </a:rPr>
              <a:t>Con là sợi giây hạnh phúc</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Mảnh hơn sợi tóc</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Buộc cuộc đời Cha vào với Mẹ.</a:t>
            </a:r>
          </a:p>
        </p:txBody>
      </p:sp>
    </p:spTree>
    <p:extLst>
      <p:ext uri="{BB962C8B-B14F-4D97-AF65-F5344CB8AC3E}">
        <p14:creationId xmlns:p14="http://schemas.microsoft.com/office/powerpoint/2010/main" val="165027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a:solidFill>
                  <a:srgbClr val="FFFFFF"/>
                </a:solidFill>
                <a:latin typeface="Times New Roman" panose="02020603050405020304" pitchFamily="18" charset="0"/>
                <a:cs typeface="Times New Roman" panose="02020603050405020304" pitchFamily="18" charset="0"/>
              </a:rPr>
              <a:t>2. Nét độc đáo của bài thơ được thể hiện qua:</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5"/>
            <a:ext cx="4850673" cy="91440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a:solidFill>
                  <a:srgbClr val="000000"/>
                </a:solidFill>
                <a:latin typeface="Times New Roman" panose="02020603050405020304" pitchFamily="18" charset="0"/>
                <a:cs typeface="Times New Roman" panose="02020603050405020304" pitchFamily="18" charset="0"/>
              </a:rPr>
              <a:t>Từ ngữ</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3836126" y="2416628"/>
            <a:ext cx="4519750" cy="914400"/>
          </a:xfrm>
          <a:prstGeom prst="roundRect">
            <a:avLst/>
          </a:prstGeom>
          <a:ln>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Mỗi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đoạn 3 </a:t>
            </a: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câu</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814354" y="4976948"/>
            <a:ext cx="4650377" cy="91440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Một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câu có </a:t>
            </a: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4-7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từ.</a:t>
            </a: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60171" y="3002172"/>
            <a:ext cx="1419498" cy="21129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310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Từ ngữ</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5791199"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C</a:t>
            </a:r>
            <a:r>
              <a:rPr lang="vi-VN" sz="3200" smtClean="0">
                <a:solidFill>
                  <a:srgbClr val="000000"/>
                </a:solidFill>
                <a:latin typeface="Times New Roman" panose="02020603050405020304" pitchFamily="18" charset="0"/>
                <a:cs typeface="Times New Roman" panose="02020603050405020304" pitchFamily="18" charset="0"/>
              </a:rPr>
              <a:t>ụm </a:t>
            </a:r>
            <a:r>
              <a:rPr lang="vi-VN" sz="3200">
                <a:solidFill>
                  <a:srgbClr val="000000"/>
                </a:solidFill>
                <a:latin typeface="Times New Roman" panose="02020603050405020304" pitchFamily="18" charset="0"/>
                <a:cs typeface="Times New Roman" panose="02020603050405020304" pitchFamily="18" charset="0"/>
              </a:rPr>
              <a:t>từ "con là" được lặp lại ở mỗi dòng đầu của 1 khổ</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814354" y="4376056"/>
            <a:ext cx="559090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Giúp </a:t>
            </a:r>
            <a:r>
              <a:rPr lang="en-US" sz="3200">
                <a:solidFill>
                  <a:srgbClr val="000000"/>
                </a:solidFill>
                <a:latin typeface="Times New Roman" panose="02020603050405020304" pitchFamily="18" charset="0"/>
                <a:cs typeface="Times New Roman" panose="02020603050405020304" pitchFamily="18" charset="0"/>
              </a:rPr>
              <a:t>nhấn mạnh con rất quan trọng đối với cha.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629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Biện pháp tu từ</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5791199"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So </a:t>
            </a:r>
            <a:r>
              <a:rPr lang="en-US" sz="3200">
                <a:solidFill>
                  <a:srgbClr val="000000"/>
                </a:solidFill>
                <a:latin typeface="Times New Roman" panose="02020603050405020304" pitchFamily="18" charset="0"/>
                <a:cs typeface="Times New Roman" panose="02020603050405020304" pitchFamily="18" charset="0"/>
              </a:rPr>
              <a:t>sánh con với nỗi buồn, niềm vui và hạnh phúc</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722913" y="4602697"/>
            <a:ext cx="559090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Đó là những thứ có giá trị vô cùng to lớn với người </a:t>
            </a:r>
            <a:r>
              <a:rPr lang="vi-VN" sz="3200" smtClean="0">
                <a:solidFill>
                  <a:srgbClr val="000000"/>
                </a:solidFill>
                <a:latin typeface="Times New Roman" panose="02020603050405020304" pitchFamily="18" charset="0"/>
                <a:cs typeface="Times New Roman" panose="02020603050405020304" pitchFamily="18" charset="0"/>
              </a:rPr>
              <a:t>cha</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396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Hình ảnh</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68492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a:solidFill>
                  <a:srgbClr val="000000"/>
                </a:solidFill>
                <a:latin typeface="Times New Roman" panose="02020603050405020304" pitchFamily="18" charset="0"/>
                <a:cs typeface="Times New Roman" panose="02020603050405020304" pitchFamily="18" charset="0"/>
              </a:rPr>
              <a:t>Đ</a:t>
            </a:r>
            <a:r>
              <a:rPr lang="vi-VN" sz="3200" smtClean="0">
                <a:solidFill>
                  <a:srgbClr val="000000"/>
                </a:solidFill>
                <a:latin typeface="Times New Roman" panose="02020603050405020304" pitchFamily="18" charset="0"/>
                <a:cs typeface="Times New Roman" panose="02020603050405020304" pitchFamily="18" charset="0"/>
              </a:rPr>
              <a:t>ộc </a:t>
            </a:r>
            <a:r>
              <a:rPr lang="vi-VN" sz="3200">
                <a:solidFill>
                  <a:srgbClr val="000000"/>
                </a:solidFill>
                <a:latin typeface="Times New Roman" panose="02020603050405020304" pitchFamily="18" charset="0"/>
                <a:cs typeface="Times New Roman" panose="02020603050405020304" pitchFamily="18" charset="0"/>
              </a:rPr>
              <a:t>đáo như trời, hạt vừng, sợi tóc.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714206" y="2338697"/>
            <a:ext cx="674914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Những hình ảnh được sử dụng đại diện cho sự rộng lớn, nhỏ bé và mong manh.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81942" y="3239587"/>
            <a:ext cx="1232264" cy="1763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2" name="Straight Arrow Connector 11"/>
          <p:cNvCxnSpPr>
            <a:stCxn id="5" idx="3"/>
          </p:cNvCxnSpPr>
          <p:nvPr/>
        </p:nvCxnSpPr>
        <p:spPr>
          <a:xfrm>
            <a:off x="2481942" y="3239588"/>
            <a:ext cx="1184366" cy="2137735"/>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598817" y="4569941"/>
            <a:ext cx="6879771"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Tưởng như nó mâu thuẫn với nhau nhưng lại diễn tả tình yêu thương của người cha dành cho con là vô bờ bến.</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9440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490274" y="3019913"/>
              <a:ext cx="5241750"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3. </a:t>
            </a:r>
            <a:r>
              <a:rPr kumimoji="0" lang="vi-VN"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Tình </a:t>
            </a: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cảm người cha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4"/>
            <a:ext cx="68492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Thể </a:t>
            </a:r>
            <a:r>
              <a:rPr lang="en-US" sz="3200">
                <a:solidFill>
                  <a:srgbClr val="000000"/>
                </a:solidFill>
                <a:latin typeface="Times New Roman" panose="02020603050405020304" pitchFamily="18" charset="0"/>
                <a:cs typeface="Times New Roman" panose="02020603050405020304" pitchFamily="18" charset="0"/>
              </a:rPr>
              <a:t>hiện một cách rõ ràng và sinh động</a:t>
            </a:r>
            <a:r>
              <a:rPr kumimoji="0" lang="vi-VN"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714206" y="2338697"/>
            <a:ext cx="674914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Đó là tình yêu thương vô cùng </a:t>
            </a:r>
            <a:r>
              <a:rPr lang="vi-VN" sz="3200" smtClean="0">
                <a:solidFill>
                  <a:srgbClr val="000000"/>
                </a:solidFill>
                <a:latin typeface="Times New Roman" panose="02020603050405020304" pitchFamily="18" charset="0"/>
                <a:cs typeface="Times New Roman" panose="02020603050405020304" pitchFamily="18" charset="0"/>
              </a:rPr>
              <a:t>lớn</a:t>
            </a:r>
            <a:r>
              <a:rPr lang="en-US" sz="3200" smtClean="0">
                <a:solidFill>
                  <a:srgbClr val="000000"/>
                </a:solidFill>
                <a:latin typeface="Times New Roman" panose="02020603050405020304" pitchFamily="18" charset="0"/>
                <a:cs typeface="Times New Roman" panose="02020603050405020304" pitchFamily="18" charset="0"/>
              </a:rPr>
              <a:t>.</a:t>
            </a:r>
            <a:r>
              <a:rPr lang="vi-VN" sz="3200" smtClean="0">
                <a:solidFill>
                  <a:srgbClr val="000000"/>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81942" y="3239587"/>
            <a:ext cx="1232264" cy="1763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2" name="Straight Arrow Connector 11"/>
          <p:cNvCxnSpPr>
            <a:stCxn id="5" idx="3"/>
          </p:cNvCxnSpPr>
          <p:nvPr/>
        </p:nvCxnSpPr>
        <p:spPr>
          <a:xfrm>
            <a:off x="2481942" y="3239588"/>
            <a:ext cx="1184366" cy="2137735"/>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598817" y="4569941"/>
            <a:ext cx="6879771"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C</a:t>
            </a:r>
            <a:r>
              <a:rPr lang="vi-VN" sz="3200" smtClean="0">
                <a:solidFill>
                  <a:srgbClr val="000000"/>
                </a:solidFill>
                <a:latin typeface="Times New Roman" panose="02020603050405020304" pitchFamily="18" charset="0"/>
                <a:cs typeface="Times New Roman" panose="02020603050405020304" pitchFamily="18" charset="0"/>
              </a:rPr>
              <a:t>on </a:t>
            </a:r>
            <a:r>
              <a:rPr lang="vi-VN" sz="3200">
                <a:solidFill>
                  <a:srgbClr val="000000"/>
                </a:solidFill>
                <a:latin typeface="Times New Roman" panose="02020603050405020304" pitchFamily="18" charset="0"/>
                <a:cs typeface="Times New Roman" panose="02020603050405020304" pitchFamily="18" charset="0"/>
              </a:rPr>
              <a:t>là vừa là nỗi buồn vừa là niềm vui vừalà hạnh phúc, đủ thấy cha yêu con biết nhường nào.</a:t>
            </a:r>
          </a:p>
        </p:txBody>
      </p:sp>
    </p:spTree>
    <p:extLst>
      <p:ext uri="{BB962C8B-B14F-4D97-AF65-F5344CB8AC3E}">
        <p14:creationId xmlns:p14="http://schemas.microsoft.com/office/powerpoint/2010/main" val="4172197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 Tổng kết</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86858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1. Nghệ</a:t>
            </a:r>
            <a:r>
              <a:rPr kumimoji="0" lang="en-US" sz="48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thuật</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4"/>
            <a:ext cx="68492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a:solidFill>
                  <a:srgbClr val="000000"/>
                </a:solidFill>
                <a:latin typeface="Times New Roman" panose="02020603050405020304" pitchFamily="18" charset="0"/>
                <a:cs typeface="Times New Roman" panose="02020603050405020304" pitchFamily="18" charset="0"/>
              </a:rPr>
              <a:t>Biện pháp tu từ: điệp ngữ “con là” cùng với những nghệ thuật so sánh, qua đó đã tăng thêm sức gợi cho hình ảnh so sánh là đứa con. </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644538" y="4880935"/>
            <a:ext cx="674914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a:solidFill>
                  <a:srgbClr val="000000"/>
                </a:solidFill>
                <a:latin typeface="Times New Roman" panose="02020603050405020304" pitchFamily="18" charset="0"/>
                <a:cs typeface="Times New Roman" panose="02020603050405020304" pitchFamily="18" charset="0"/>
              </a:rPr>
              <a:t>Từ ngữ mộc mạc, giản dị, người cha so sánh con với những gì là tự nhiên và gẫn gũi nhất </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132116" cy="2346743"/>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0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en-US" sz="4800">
                <a:solidFill>
                  <a:srgbClr val="FFFFFF"/>
                </a:solidFill>
                <a:latin typeface="Times New Roman" panose="02020603050405020304" pitchFamily="18" charset="0"/>
                <a:cs typeface="Times New Roman" panose="02020603050405020304" pitchFamily="18" charset="0"/>
              </a:rPr>
              <a:t>2. Nội dung</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9" y="72256"/>
            <a:ext cx="4706982"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400">
                <a:solidFill>
                  <a:srgbClr val="000000"/>
                </a:solidFill>
                <a:latin typeface="Times New Roman" panose="02020603050405020304" pitchFamily="18" charset="0"/>
                <a:cs typeface="Times New Roman" panose="02020603050405020304" pitchFamily="18" charset="0"/>
              </a:rPr>
              <a:t>Bài thơ khắc họa những suy nghĩ, cảm nhận của người cha về đứa con bé bỏng. </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644538" y="4880935"/>
            <a:ext cx="4532811"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a:solidFill>
                  <a:srgbClr val="000000"/>
                </a:solidFill>
                <a:latin typeface="Times New Roman" panose="02020603050405020304" pitchFamily="18" charset="0"/>
                <a:cs typeface="Times New Roman" panose="02020603050405020304" pitchFamily="18" charset="0"/>
              </a:rPr>
              <a:t>Con là nỗi buồn, niềm vui, là sợi dây gắn kết tình cảm giữa cha và mẹ.</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49529"/>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132116" cy="2346743"/>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8321041" y="758279"/>
            <a:ext cx="992776" cy="268857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flipV="1">
            <a:off x="8177349" y="3446857"/>
            <a:ext cx="1136468" cy="2191724"/>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9453157" y="2183210"/>
            <a:ext cx="2440576" cy="2252486"/>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a:solidFill>
                  <a:srgbClr val="000000"/>
                </a:solidFill>
                <a:latin typeface="Times New Roman" panose="02020603050405020304" pitchFamily="18" charset="0"/>
                <a:cs typeface="Times New Roman" panose="02020603050405020304" pitchFamily="18" charset="0"/>
              </a:rPr>
              <a:t>Qua đó cho thấy niềm hạnh phúc lớn lao của người cha khi có con.</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324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630206" y="2079236"/>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5399" b="1" i="0" u="none" strike="noStrike" kern="1200" cap="none" spc="0" normalizeH="0" baseline="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LUYỆN</a:t>
            </a:r>
            <a:r>
              <a:rPr kumimoji="0" lang="en-US" altLang="zh-CN" sz="5399" b="1" i="0" u="none" strike="noStrike" kern="1200" cap="none" spc="0" normalizeH="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TẬP</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52048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63" y="4601816"/>
            <a:ext cx="3900652"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9" name="TextBox 28"/>
          <p:cNvSpPr txBox="1"/>
          <p:nvPr/>
        </p:nvSpPr>
        <p:spPr>
          <a:xfrm>
            <a:off x="1820475" y="1252665"/>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1</a:t>
            </a:r>
          </a:p>
        </p:txBody>
      </p:sp>
      <p:sp>
        <p:nvSpPr>
          <p:cNvPr id="48" name="Isosceles Triangle 47"/>
          <p:cNvSpPr/>
          <p:nvPr/>
        </p:nvSpPr>
        <p:spPr>
          <a:xfrm>
            <a:off x="2703" y="4097064"/>
            <a:ext cx="5350548"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1" name="5-Point Star 50">
            <a:hlinkClick r:id="rId4" action="ppaction://hlinksldjump"/>
          </p:cNvPr>
          <p:cNvSpPr/>
          <p:nvPr/>
        </p:nvSpPr>
        <p:spPr>
          <a:xfrm>
            <a:off x="1710557" y="1578327"/>
            <a:ext cx="612891" cy="459668"/>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2" name="TextBox 51"/>
          <p:cNvSpPr txBox="1"/>
          <p:nvPr/>
        </p:nvSpPr>
        <p:spPr>
          <a:xfrm>
            <a:off x="3533329" y="1897021"/>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2</a:t>
            </a:r>
          </a:p>
        </p:txBody>
      </p:sp>
      <p:sp>
        <p:nvSpPr>
          <p:cNvPr id="53" name="5-Point Star 52">
            <a:hlinkClick r:id="rId5" action="ppaction://hlinksldjump"/>
          </p:cNvPr>
          <p:cNvSpPr/>
          <p:nvPr/>
        </p:nvSpPr>
        <p:spPr>
          <a:xfrm>
            <a:off x="3300288" y="2222682"/>
            <a:ext cx="859141" cy="64435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4" name="TextBox 53"/>
          <p:cNvSpPr txBox="1"/>
          <p:nvPr/>
        </p:nvSpPr>
        <p:spPr>
          <a:xfrm>
            <a:off x="6346085" y="1249135"/>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5</a:t>
            </a:r>
          </a:p>
        </p:txBody>
      </p:sp>
      <p:sp>
        <p:nvSpPr>
          <p:cNvPr id="55" name="5-Point Star 54">
            <a:hlinkClick r:id="rId6" action="ppaction://hlinksldjump"/>
          </p:cNvPr>
          <p:cNvSpPr/>
          <p:nvPr/>
        </p:nvSpPr>
        <p:spPr>
          <a:xfrm>
            <a:off x="6113044" y="1574796"/>
            <a:ext cx="859141"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6" name="TextBox 55"/>
          <p:cNvSpPr txBox="1"/>
          <p:nvPr/>
        </p:nvSpPr>
        <p:spPr>
          <a:xfrm>
            <a:off x="9158841" y="2219198"/>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6</a:t>
            </a:r>
          </a:p>
        </p:txBody>
      </p:sp>
      <p:sp>
        <p:nvSpPr>
          <p:cNvPr id="57" name="5-Point Star 56">
            <a:hlinkClick r:id="rId7" action="ppaction://hlinksldjump"/>
          </p:cNvPr>
          <p:cNvSpPr/>
          <p:nvPr/>
        </p:nvSpPr>
        <p:spPr>
          <a:xfrm>
            <a:off x="8925800" y="2544860"/>
            <a:ext cx="859141"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8" name="TextBox 57"/>
          <p:cNvSpPr txBox="1"/>
          <p:nvPr/>
        </p:nvSpPr>
        <p:spPr>
          <a:xfrm>
            <a:off x="7088705" y="2955174"/>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4</a:t>
            </a:r>
          </a:p>
        </p:txBody>
      </p:sp>
      <p:sp>
        <p:nvSpPr>
          <p:cNvPr id="59" name="5-Point Star 58">
            <a:hlinkClick r:id="rId8" action="ppaction://hlinksldjump"/>
          </p:cNvPr>
          <p:cNvSpPr/>
          <p:nvPr/>
        </p:nvSpPr>
        <p:spPr>
          <a:xfrm>
            <a:off x="6972185" y="3280836"/>
            <a:ext cx="626099" cy="46957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2" name="TextBox 61"/>
          <p:cNvSpPr txBox="1"/>
          <p:nvPr/>
        </p:nvSpPr>
        <p:spPr>
          <a:xfrm>
            <a:off x="750953" y="2219197"/>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3</a:t>
            </a:r>
          </a:p>
        </p:txBody>
      </p:sp>
      <p:sp>
        <p:nvSpPr>
          <p:cNvPr id="63" name="5-Point Star 62">
            <a:hlinkClick r:id="rId9" action="ppaction://hlinksldjump"/>
          </p:cNvPr>
          <p:cNvSpPr/>
          <p:nvPr/>
        </p:nvSpPr>
        <p:spPr>
          <a:xfrm>
            <a:off x="732697" y="2544860"/>
            <a:ext cx="429571" cy="3221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8" name="TextBox 67"/>
          <p:cNvSpPr txBox="1"/>
          <p:nvPr/>
        </p:nvSpPr>
        <p:spPr>
          <a:xfrm>
            <a:off x="4584971" y="2750680"/>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white"/>
                </a:solidFill>
                <a:effectLst/>
                <a:uLnTx/>
                <a:uFillTx/>
                <a:latin typeface="Calibri"/>
                <a:ea typeface="+mn-ea"/>
                <a:cs typeface="Arial"/>
                <a:sym typeface="Arial"/>
              </a:rPr>
              <a:t>7</a:t>
            </a:r>
            <a:endParaRPr kumimoji="0" lang="en-US" sz="24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9" name="5-Point Star 68">
            <a:hlinkClick r:id="rId10" action="ppaction://hlinksldjump"/>
          </p:cNvPr>
          <p:cNvSpPr/>
          <p:nvPr/>
        </p:nvSpPr>
        <p:spPr>
          <a:xfrm>
            <a:off x="3866340" y="3127007"/>
            <a:ext cx="2579713" cy="1441897"/>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70" name="Pentagon 69"/>
          <p:cNvSpPr/>
          <p:nvPr/>
        </p:nvSpPr>
        <p:spPr>
          <a:xfrm flipH="1">
            <a:off x="10159133" y="543614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pipi</a:t>
            </a:r>
          </a:p>
        </p:txBody>
      </p:sp>
      <p:sp>
        <p:nvSpPr>
          <p:cNvPr id="71" name="Rectangle 70"/>
          <p:cNvSpPr/>
          <p:nvPr/>
        </p:nvSpPr>
        <p:spPr>
          <a:xfrm>
            <a:off x="2800451" y="4478041"/>
            <a:ext cx="6591100" cy="1084912"/>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Ngôi</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sao</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may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mắn</a:t>
            </a:r>
            <a:endPar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endParaRP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505" y="3168687"/>
            <a:ext cx="149975" cy="99502"/>
          </a:xfrm>
          <a:prstGeom prst="rect">
            <a:avLst/>
          </a:prstGeom>
        </p:spPr>
      </p:pic>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7129" y="1859268"/>
            <a:ext cx="247651" cy="164306"/>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77168" y="2256886"/>
            <a:ext cx="206475" cy="136988"/>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513" y="2274135"/>
            <a:ext cx="174279" cy="115628"/>
          </a:xfrm>
          <a:prstGeom prst="rect">
            <a:avLst/>
          </a:prstGeom>
        </p:spPr>
      </p:pic>
      <p:sp>
        <p:nvSpPr>
          <p:cNvPr id="2" name="Rectangle: Rounded Corners 1">
            <a:hlinkClick r:id="rId12" action="ppaction://hlinksldjump"/>
            <a:extLst>
              <a:ext uri="{FF2B5EF4-FFF2-40B4-BE49-F238E27FC236}">
                <a16:creationId xmlns:a16="http://schemas.microsoft.com/office/drawing/2014/main" id="{0480B393-4988-4D76-866F-5168E707A428}"/>
              </a:ext>
            </a:extLst>
          </p:cNvPr>
          <p:cNvSpPr/>
          <p:nvPr/>
        </p:nvSpPr>
        <p:spPr>
          <a:xfrm>
            <a:off x="100884" y="5488100"/>
            <a:ext cx="1693257" cy="437797"/>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prstClr val="black"/>
                </a:solidFill>
                <a:effectLst/>
                <a:uLnTx/>
                <a:uFillTx/>
                <a:latin typeface="Calibri"/>
                <a:ea typeface="+mn-ea"/>
                <a:cs typeface="+mn-cs"/>
                <a:sym typeface="Arial"/>
              </a:rPr>
              <a:t>Bài học</a:t>
            </a:r>
          </a:p>
        </p:txBody>
      </p:sp>
      <p:pic>
        <p:nvPicPr>
          <p:cNvPr id="4" name="Victory-Bond_zh8.mp3">
            <a:hlinkClick r:id="" action="ppaction://media"/>
          </p:cNvPr>
          <p:cNvPicPr>
            <a:picLocks noChangeAspect="1"/>
          </p:cNvPicPr>
          <p:nvPr>
            <a:audioFile r:link="rId1"/>
            <p:extLst>
              <p:ext uri="{DAA4B4D4-6D71-4841-9C94-3DE7FCFB9230}">
                <p14:media xmlns:p14="http://schemas.microsoft.com/office/powerpoint/2010/main" r:embed="rId2">
                  <p14:trim st="12176.8776" end="183294.0435"/>
                </p14:media>
              </p:ext>
            </p:extLst>
          </p:nvPr>
        </p:nvPicPr>
        <p:blipFill>
          <a:blip r:embed="rId13"/>
          <a:stretch>
            <a:fillRect/>
          </a:stretch>
        </p:blipFill>
        <p:spPr>
          <a:xfrm>
            <a:off x="-943735" y="3543155"/>
            <a:ext cx="609600" cy="609600"/>
          </a:xfrm>
          <a:prstGeom prst="rect">
            <a:avLst/>
          </a:prstGeom>
        </p:spPr>
      </p:pic>
    </p:spTree>
    <p:extLst>
      <p:ext uri="{BB962C8B-B14F-4D97-AF65-F5344CB8AC3E}">
        <p14:creationId xmlns:p14="http://schemas.microsoft.com/office/powerpoint/2010/main" val="30033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500" fill="hold"/>
                                        <p:tgtEl>
                                          <p:spTgt spid="69"/>
                                        </p:tgtEl>
                                        <p:attrNameLst>
                                          <p:attrName>r</p:attrName>
                                        </p:attrNameLst>
                                      </p:cBhvr>
                                    </p:animRot>
                                  </p:childTnLst>
                                </p:cTn>
                              </p:par>
                            </p:childTnLst>
                          </p:cTn>
                        </p:par>
                        <p:par>
                          <p:cTn id="25" fill="hold">
                            <p:stCondLst>
                              <p:cond delay="3250"/>
                            </p:stCondLst>
                            <p:childTnLst>
                              <p:par>
                                <p:cTn id="26" presetID="1" presetClass="mediacall" presetSubtype="0" fill="hold" nodeType="afterEffect">
                                  <p:stCondLst>
                                    <p:cond delay="0"/>
                                  </p:stCondLst>
                                  <p:childTnLst>
                                    <p:cmd type="call" cmd="playFrom(0.0)">
                                      <p:cBhvr>
                                        <p:cTn id="27" dur="72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1"/>
                    </p:tgtEl>
                  </p:cond>
                </p:stCondLst>
                <p:endSync evt="end" delay="0">
                  <p:rtn val="all"/>
                </p:endSync>
                <p:childTnLst>
                  <p:par>
                    <p:cTn id="29" fill="hold">
                      <p:stCondLst>
                        <p:cond delay="0"/>
                      </p:stCondLst>
                      <p:childTnLst>
                        <p:par>
                          <p:cTn id="30" fill="hold">
                            <p:stCondLst>
                              <p:cond delay="0"/>
                            </p:stCondLst>
                            <p:childTnLst>
                              <p:par>
                                <p:cTn id="31" presetID="23" presetClass="exit" presetSubtype="544" fill="hold" grpId="0" nodeType="clickEffect">
                                  <p:stCondLst>
                                    <p:cond delay="0"/>
                                  </p:stCondLst>
                                  <p:childTnLst>
                                    <p:anim calcmode="lin" valueType="num">
                                      <p:cBhvr>
                                        <p:cTn id="32" dur="500"/>
                                        <p:tgtEl>
                                          <p:spTgt spid="51"/>
                                        </p:tgtEl>
                                        <p:attrNameLst>
                                          <p:attrName>ppt_w</p:attrName>
                                        </p:attrNameLst>
                                      </p:cBhvr>
                                      <p:tavLst>
                                        <p:tav tm="0">
                                          <p:val>
                                            <p:strVal val="ppt_w"/>
                                          </p:val>
                                        </p:tav>
                                        <p:tav tm="100000">
                                          <p:val>
                                            <p:fltVal val="0"/>
                                          </p:val>
                                        </p:tav>
                                      </p:tavLst>
                                    </p:anim>
                                    <p:anim calcmode="lin" valueType="num">
                                      <p:cBhvr>
                                        <p:cTn id="33" dur="500"/>
                                        <p:tgtEl>
                                          <p:spTgt spid="51"/>
                                        </p:tgtEl>
                                        <p:attrNameLst>
                                          <p:attrName>ppt_h</p:attrName>
                                        </p:attrNameLst>
                                      </p:cBhvr>
                                      <p:tavLst>
                                        <p:tav tm="0">
                                          <p:val>
                                            <p:strVal val="ppt_h"/>
                                          </p:val>
                                        </p:tav>
                                        <p:tav tm="100000">
                                          <p:val>
                                            <p:fltVal val="0"/>
                                          </p:val>
                                        </p:tav>
                                      </p:tavLst>
                                    </p:anim>
                                    <p:anim calcmode="lin" valueType="num">
                                      <p:cBhvr>
                                        <p:cTn id="34" dur="500"/>
                                        <p:tgtEl>
                                          <p:spTgt spid="51"/>
                                        </p:tgtEl>
                                        <p:attrNameLst>
                                          <p:attrName>ppt_x</p:attrName>
                                        </p:attrNameLst>
                                      </p:cBhvr>
                                      <p:tavLst>
                                        <p:tav tm="0">
                                          <p:val>
                                            <p:strVal val="ppt_x"/>
                                          </p:val>
                                        </p:tav>
                                        <p:tav tm="100000">
                                          <p:val>
                                            <p:fltVal val="0.5"/>
                                          </p:val>
                                        </p:tav>
                                      </p:tavLst>
                                    </p:anim>
                                    <p:anim calcmode="lin" valueType="num">
                                      <p:cBhvr>
                                        <p:cTn id="35" dur="500"/>
                                        <p:tgtEl>
                                          <p:spTgt spid="51"/>
                                        </p:tgtEl>
                                        <p:attrNameLst>
                                          <p:attrName>ppt_y</p:attrName>
                                        </p:attrNameLst>
                                      </p:cBhvr>
                                      <p:tavLst>
                                        <p:tav tm="0">
                                          <p:val>
                                            <p:strVal val="ppt_y"/>
                                          </p:val>
                                        </p:tav>
                                        <p:tav tm="100000">
                                          <p:val>
                                            <p:fltVal val="0.5"/>
                                          </p:val>
                                        </p:tav>
                                      </p:tavLst>
                                    </p:anim>
                                    <p:set>
                                      <p:cBhvr>
                                        <p:cTn id="36" dur="1" fill="hold">
                                          <p:stCondLst>
                                            <p:cond delay="499"/>
                                          </p:stCondLst>
                                        </p:cTn>
                                        <p:tgtEl>
                                          <p:spTgt spid="5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
                                        <p:tgtEl>
                                          <p:spTgt spid="29"/>
                                        </p:tgtEl>
                                      </p:cBhvr>
                                    </p:animEffect>
                                    <p:set>
                                      <p:cBhvr>
                                        <p:cTn id="39"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0" restart="whenNotActive" fill="hold" evtFilter="cancelBubble" nodeType="interactiveSeq">
                <p:stCondLst>
                  <p:cond evt="onClick" delay="0">
                    <p:tgtEl>
                      <p:spTgt spid="53"/>
                    </p:tgtEl>
                  </p:cond>
                </p:stCondLst>
                <p:endSync evt="end" delay="0">
                  <p:rtn val="all"/>
                </p:endSync>
                <p:childTnLst>
                  <p:par>
                    <p:cTn id="41" fill="hold">
                      <p:stCondLst>
                        <p:cond delay="0"/>
                      </p:stCondLst>
                      <p:childTnLst>
                        <p:par>
                          <p:cTn id="42" fill="hold">
                            <p:stCondLst>
                              <p:cond delay="0"/>
                            </p:stCondLst>
                            <p:childTnLst>
                              <p:par>
                                <p:cTn id="43" presetID="23" presetClass="exit" presetSubtype="544" fill="hold" grpId="0" nodeType="clickEffect">
                                  <p:stCondLst>
                                    <p:cond delay="0"/>
                                  </p:stCondLst>
                                  <p:childTnLst>
                                    <p:anim calcmode="lin" valueType="num">
                                      <p:cBhvr>
                                        <p:cTn id="44" dur="500"/>
                                        <p:tgtEl>
                                          <p:spTgt spid="53"/>
                                        </p:tgtEl>
                                        <p:attrNameLst>
                                          <p:attrName>ppt_w</p:attrName>
                                        </p:attrNameLst>
                                      </p:cBhvr>
                                      <p:tavLst>
                                        <p:tav tm="0">
                                          <p:val>
                                            <p:strVal val="ppt_w"/>
                                          </p:val>
                                        </p:tav>
                                        <p:tav tm="100000">
                                          <p:val>
                                            <p:fltVal val="0"/>
                                          </p:val>
                                        </p:tav>
                                      </p:tavLst>
                                    </p:anim>
                                    <p:anim calcmode="lin" valueType="num">
                                      <p:cBhvr>
                                        <p:cTn id="45" dur="500"/>
                                        <p:tgtEl>
                                          <p:spTgt spid="53"/>
                                        </p:tgtEl>
                                        <p:attrNameLst>
                                          <p:attrName>ppt_h</p:attrName>
                                        </p:attrNameLst>
                                      </p:cBhvr>
                                      <p:tavLst>
                                        <p:tav tm="0">
                                          <p:val>
                                            <p:strVal val="ppt_h"/>
                                          </p:val>
                                        </p:tav>
                                        <p:tav tm="100000">
                                          <p:val>
                                            <p:fltVal val="0"/>
                                          </p:val>
                                        </p:tav>
                                      </p:tavLst>
                                    </p:anim>
                                    <p:anim calcmode="lin" valueType="num">
                                      <p:cBhvr>
                                        <p:cTn id="46" dur="500"/>
                                        <p:tgtEl>
                                          <p:spTgt spid="53"/>
                                        </p:tgtEl>
                                        <p:attrNameLst>
                                          <p:attrName>ppt_x</p:attrName>
                                        </p:attrNameLst>
                                      </p:cBhvr>
                                      <p:tavLst>
                                        <p:tav tm="0">
                                          <p:val>
                                            <p:strVal val="ppt_x"/>
                                          </p:val>
                                        </p:tav>
                                        <p:tav tm="100000">
                                          <p:val>
                                            <p:fltVal val="0.5"/>
                                          </p:val>
                                        </p:tav>
                                      </p:tavLst>
                                    </p:anim>
                                    <p:anim calcmode="lin" valueType="num">
                                      <p:cBhvr>
                                        <p:cTn id="47" dur="500"/>
                                        <p:tgtEl>
                                          <p:spTgt spid="53"/>
                                        </p:tgtEl>
                                        <p:attrNameLst>
                                          <p:attrName>ppt_y</p:attrName>
                                        </p:attrNameLst>
                                      </p:cBhvr>
                                      <p:tavLst>
                                        <p:tav tm="0">
                                          <p:val>
                                            <p:strVal val="ppt_y"/>
                                          </p:val>
                                        </p:tav>
                                        <p:tav tm="100000">
                                          <p:val>
                                            <p:fltVal val="0.5"/>
                                          </p:val>
                                        </p:tav>
                                      </p:tavLst>
                                    </p:anim>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10"/>
                                        <p:tgtEl>
                                          <p:spTgt spid="52"/>
                                        </p:tgtEl>
                                      </p:cBhvr>
                                    </p:animEffect>
                                    <p:set>
                                      <p:cBhvr>
                                        <p:cTn id="51"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2" restart="whenNotActive" fill="hold" evtFilter="cancelBubble" nodeType="interactiveSeq">
                <p:stCondLst>
                  <p:cond evt="onClick" delay="0">
                    <p:tgtEl>
                      <p:spTgt spid="55"/>
                    </p:tgtEl>
                  </p:cond>
                </p:stCondLst>
                <p:endSync evt="end" delay="0">
                  <p:rtn val="all"/>
                </p:endSync>
                <p:childTnLst>
                  <p:par>
                    <p:cTn id="53" fill="hold">
                      <p:stCondLst>
                        <p:cond delay="0"/>
                      </p:stCondLst>
                      <p:childTnLst>
                        <p:par>
                          <p:cTn id="54" fill="hold">
                            <p:stCondLst>
                              <p:cond delay="0"/>
                            </p:stCondLst>
                            <p:childTnLst>
                              <p:par>
                                <p:cTn id="55" presetID="23" presetClass="exit" presetSubtype="544" fill="hold" grpId="0" nodeType="clickEffect">
                                  <p:stCondLst>
                                    <p:cond delay="0"/>
                                  </p:stCondLst>
                                  <p:childTnLst>
                                    <p:anim calcmode="lin" valueType="num">
                                      <p:cBhvr>
                                        <p:cTn id="56" dur="500"/>
                                        <p:tgtEl>
                                          <p:spTgt spid="55"/>
                                        </p:tgtEl>
                                        <p:attrNameLst>
                                          <p:attrName>ppt_w</p:attrName>
                                        </p:attrNameLst>
                                      </p:cBhvr>
                                      <p:tavLst>
                                        <p:tav tm="0">
                                          <p:val>
                                            <p:strVal val="ppt_w"/>
                                          </p:val>
                                        </p:tav>
                                        <p:tav tm="100000">
                                          <p:val>
                                            <p:fltVal val="0"/>
                                          </p:val>
                                        </p:tav>
                                      </p:tavLst>
                                    </p:anim>
                                    <p:anim calcmode="lin" valueType="num">
                                      <p:cBhvr>
                                        <p:cTn id="57" dur="500"/>
                                        <p:tgtEl>
                                          <p:spTgt spid="55"/>
                                        </p:tgtEl>
                                        <p:attrNameLst>
                                          <p:attrName>ppt_h</p:attrName>
                                        </p:attrNameLst>
                                      </p:cBhvr>
                                      <p:tavLst>
                                        <p:tav tm="0">
                                          <p:val>
                                            <p:strVal val="ppt_h"/>
                                          </p:val>
                                        </p:tav>
                                        <p:tav tm="100000">
                                          <p:val>
                                            <p:fltVal val="0"/>
                                          </p:val>
                                        </p:tav>
                                      </p:tavLst>
                                    </p:anim>
                                    <p:anim calcmode="lin" valueType="num">
                                      <p:cBhvr>
                                        <p:cTn id="58" dur="500"/>
                                        <p:tgtEl>
                                          <p:spTgt spid="55"/>
                                        </p:tgtEl>
                                        <p:attrNameLst>
                                          <p:attrName>ppt_x</p:attrName>
                                        </p:attrNameLst>
                                      </p:cBhvr>
                                      <p:tavLst>
                                        <p:tav tm="0">
                                          <p:val>
                                            <p:strVal val="ppt_x"/>
                                          </p:val>
                                        </p:tav>
                                        <p:tav tm="100000">
                                          <p:val>
                                            <p:fltVal val="0.5"/>
                                          </p:val>
                                        </p:tav>
                                      </p:tavLst>
                                    </p:anim>
                                    <p:anim calcmode="lin" valueType="num">
                                      <p:cBhvr>
                                        <p:cTn id="59" dur="500"/>
                                        <p:tgtEl>
                                          <p:spTgt spid="55"/>
                                        </p:tgtEl>
                                        <p:attrNameLst>
                                          <p:attrName>ppt_y</p:attrName>
                                        </p:attrNameLst>
                                      </p:cBhvr>
                                      <p:tavLst>
                                        <p:tav tm="0">
                                          <p:val>
                                            <p:strVal val="ppt_y"/>
                                          </p:val>
                                        </p:tav>
                                        <p:tav tm="100000">
                                          <p:val>
                                            <p:fltVal val="0.5"/>
                                          </p:val>
                                        </p:tav>
                                      </p:tavLst>
                                    </p:anim>
                                    <p:set>
                                      <p:cBhvr>
                                        <p:cTn id="60" dur="1" fill="hold">
                                          <p:stCondLst>
                                            <p:cond delay="499"/>
                                          </p:stCondLst>
                                        </p:cTn>
                                        <p:tgtEl>
                                          <p:spTgt spid="55"/>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
                                        <p:tgtEl>
                                          <p:spTgt spid="54"/>
                                        </p:tgtEl>
                                      </p:cBhvr>
                                    </p:animEffect>
                                    <p:set>
                                      <p:cBhvr>
                                        <p:cTn id="63"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23" presetClass="exit" presetSubtype="544" fill="hold" grpId="0" nodeType="clickEffect">
                                  <p:stCondLst>
                                    <p:cond delay="0"/>
                                  </p:stCondLst>
                                  <p:childTnLst>
                                    <p:anim calcmode="lin" valueType="num">
                                      <p:cBhvr>
                                        <p:cTn id="68" dur="500"/>
                                        <p:tgtEl>
                                          <p:spTgt spid="57"/>
                                        </p:tgtEl>
                                        <p:attrNameLst>
                                          <p:attrName>ppt_w</p:attrName>
                                        </p:attrNameLst>
                                      </p:cBhvr>
                                      <p:tavLst>
                                        <p:tav tm="0">
                                          <p:val>
                                            <p:strVal val="ppt_w"/>
                                          </p:val>
                                        </p:tav>
                                        <p:tav tm="100000">
                                          <p:val>
                                            <p:fltVal val="0"/>
                                          </p:val>
                                        </p:tav>
                                      </p:tavLst>
                                    </p:anim>
                                    <p:anim calcmode="lin" valueType="num">
                                      <p:cBhvr>
                                        <p:cTn id="69" dur="500"/>
                                        <p:tgtEl>
                                          <p:spTgt spid="57"/>
                                        </p:tgtEl>
                                        <p:attrNameLst>
                                          <p:attrName>ppt_h</p:attrName>
                                        </p:attrNameLst>
                                      </p:cBhvr>
                                      <p:tavLst>
                                        <p:tav tm="0">
                                          <p:val>
                                            <p:strVal val="ppt_h"/>
                                          </p:val>
                                        </p:tav>
                                        <p:tav tm="100000">
                                          <p:val>
                                            <p:fltVal val="0"/>
                                          </p:val>
                                        </p:tav>
                                      </p:tavLst>
                                    </p:anim>
                                    <p:anim calcmode="lin" valueType="num">
                                      <p:cBhvr>
                                        <p:cTn id="70" dur="500"/>
                                        <p:tgtEl>
                                          <p:spTgt spid="57"/>
                                        </p:tgtEl>
                                        <p:attrNameLst>
                                          <p:attrName>ppt_x</p:attrName>
                                        </p:attrNameLst>
                                      </p:cBhvr>
                                      <p:tavLst>
                                        <p:tav tm="0">
                                          <p:val>
                                            <p:strVal val="ppt_x"/>
                                          </p:val>
                                        </p:tav>
                                        <p:tav tm="100000">
                                          <p:val>
                                            <p:fltVal val="0.5"/>
                                          </p:val>
                                        </p:tav>
                                      </p:tavLst>
                                    </p:anim>
                                    <p:anim calcmode="lin" valueType="num">
                                      <p:cBhvr>
                                        <p:cTn id="71" dur="500"/>
                                        <p:tgtEl>
                                          <p:spTgt spid="57"/>
                                        </p:tgtEl>
                                        <p:attrNameLst>
                                          <p:attrName>ppt_y</p:attrName>
                                        </p:attrNameLst>
                                      </p:cBhvr>
                                      <p:tavLst>
                                        <p:tav tm="0">
                                          <p:val>
                                            <p:strVal val="ppt_y"/>
                                          </p:val>
                                        </p:tav>
                                        <p:tav tm="100000">
                                          <p:val>
                                            <p:fltVal val="0.5"/>
                                          </p:val>
                                        </p:tav>
                                      </p:tavLst>
                                    </p:anim>
                                    <p:set>
                                      <p:cBhvr>
                                        <p:cTn id="72" dur="1" fill="hold">
                                          <p:stCondLst>
                                            <p:cond delay="499"/>
                                          </p:stCondLst>
                                        </p:cTn>
                                        <p:tgtEl>
                                          <p:spTgt spid="57"/>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10"/>
                                        <p:tgtEl>
                                          <p:spTgt spid="56"/>
                                        </p:tgtEl>
                                      </p:cBhvr>
                                    </p:animEffect>
                                    <p:set>
                                      <p:cBhvr>
                                        <p:cTn id="75"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6" restart="whenNotActive" fill="hold" evtFilter="cancelBubble" nodeType="interactiveSeq">
                <p:stCondLst>
                  <p:cond evt="onClick" delay="0">
                    <p:tgtEl>
                      <p:spTgt spid="59"/>
                    </p:tgtEl>
                  </p:cond>
                </p:stCondLst>
                <p:endSync evt="end" delay="0">
                  <p:rtn val="all"/>
                </p:endSync>
                <p:childTnLst>
                  <p:par>
                    <p:cTn id="77" fill="hold">
                      <p:stCondLst>
                        <p:cond delay="0"/>
                      </p:stCondLst>
                      <p:childTnLst>
                        <p:par>
                          <p:cTn id="78" fill="hold">
                            <p:stCondLst>
                              <p:cond delay="0"/>
                            </p:stCondLst>
                            <p:childTnLst>
                              <p:par>
                                <p:cTn id="79" presetID="23" presetClass="exit" presetSubtype="544" fill="hold" grpId="0" nodeType="clickEffect">
                                  <p:stCondLst>
                                    <p:cond delay="0"/>
                                  </p:stCondLst>
                                  <p:childTnLst>
                                    <p:anim calcmode="lin" valueType="num">
                                      <p:cBhvr>
                                        <p:cTn id="80" dur="500"/>
                                        <p:tgtEl>
                                          <p:spTgt spid="59"/>
                                        </p:tgtEl>
                                        <p:attrNameLst>
                                          <p:attrName>ppt_w</p:attrName>
                                        </p:attrNameLst>
                                      </p:cBhvr>
                                      <p:tavLst>
                                        <p:tav tm="0">
                                          <p:val>
                                            <p:strVal val="ppt_w"/>
                                          </p:val>
                                        </p:tav>
                                        <p:tav tm="100000">
                                          <p:val>
                                            <p:fltVal val="0"/>
                                          </p:val>
                                        </p:tav>
                                      </p:tavLst>
                                    </p:anim>
                                    <p:anim calcmode="lin" valueType="num">
                                      <p:cBhvr>
                                        <p:cTn id="81" dur="500"/>
                                        <p:tgtEl>
                                          <p:spTgt spid="59"/>
                                        </p:tgtEl>
                                        <p:attrNameLst>
                                          <p:attrName>ppt_h</p:attrName>
                                        </p:attrNameLst>
                                      </p:cBhvr>
                                      <p:tavLst>
                                        <p:tav tm="0">
                                          <p:val>
                                            <p:strVal val="ppt_h"/>
                                          </p:val>
                                        </p:tav>
                                        <p:tav tm="100000">
                                          <p:val>
                                            <p:fltVal val="0"/>
                                          </p:val>
                                        </p:tav>
                                      </p:tavLst>
                                    </p:anim>
                                    <p:anim calcmode="lin" valueType="num">
                                      <p:cBhvr>
                                        <p:cTn id="82" dur="500"/>
                                        <p:tgtEl>
                                          <p:spTgt spid="59"/>
                                        </p:tgtEl>
                                        <p:attrNameLst>
                                          <p:attrName>ppt_x</p:attrName>
                                        </p:attrNameLst>
                                      </p:cBhvr>
                                      <p:tavLst>
                                        <p:tav tm="0">
                                          <p:val>
                                            <p:strVal val="ppt_x"/>
                                          </p:val>
                                        </p:tav>
                                        <p:tav tm="100000">
                                          <p:val>
                                            <p:fltVal val="0.5"/>
                                          </p:val>
                                        </p:tav>
                                      </p:tavLst>
                                    </p:anim>
                                    <p:anim calcmode="lin" valueType="num">
                                      <p:cBhvr>
                                        <p:cTn id="83" dur="500"/>
                                        <p:tgtEl>
                                          <p:spTgt spid="59"/>
                                        </p:tgtEl>
                                        <p:attrNameLst>
                                          <p:attrName>ppt_y</p:attrName>
                                        </p:attrNameLst>
                                      </p:cBhvr>
                                      <p:tavLst>
                                        <p:tav tm="0">
                                          <p:val>
                                            <p:strVal val="ppt_y"/>
                                          </p:val>
                                        </p:tav>
                                        <p:tav tm="100000">
                                          <p:val>
                                            <p:fltVal val="0.5"/>
                                          </p:val>
                                        </p:tav>
                                      </p:tavLst>
                                    </p:anim>
                                    <p:set>
                                      <p:cBhvr>
                                        <p:cTn id="84" dur="1" fill="hold">
                                          <p:stCondLst>
                                            <p:cond delay="499"/>
                                          </p:stCondLst>
                                        </p:cTn>
                                        <p:tgtEl>
                                          <p:spTgt spid="59"/>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
                                        <p:tgtEl>
                                          <p:spTgt spid="58"/>
                                        </p:tgtEl>
                                      </p:cBhvr>
                                    </p:animEffect>
                                    <p:set>
                                      <p:cBhvr>
                                        <p:cTn id="87"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8" restart="whenNotActive" fill="hold" evtFilter="cancelBubble" nodeType="interactiveSeq">
                <p:stCondLst>
                  <p:cond evt="onClick" delay="0">
                    <p:tgtEl>
                      <p:spTgt spid="63"/>
                    </p:tgtEl>
                  </p:cond>
                </p:stCondLst>
                <p:endSync evt="end" delay="0">
                  <p:rtn val="all"/>
                </p:endSync>
                <p:childTnLst>
                  <p:par>
                    <p:cTn id="89" fill="hold">
                      <p:stCondLst>
                        <p:cond delay="0"/>
                      </p:stCondLst>
                      <p:childTnLst>
                        <p:par>
                          <p:cTn id="90" fill="hold">
                            <p:stCondLst>
                              <p:cond delay="0"/>
                            </p:stCondLst>
                            <p:childTnLst>
                              <p:par>
                                <p:cTn id="91" presetID="23" presetClass="exit" presetSubtype="544" fill="hold" grpId="0" nodeType="clickEffect">
                                  <p:stCondLst>
                                    <p:cond delay="0"/>
                                  </p:stCondLst>
                                  <p:childTnLst>
                                    <p:anim calcmode="lin" valueType="num">
                                      <p:cBhvr>
                                        <p:cTn id="92" dur="500"/>
                                        <p:tgtEl>
                                          <p:spTgt spid="63"/>
                                        </p:tgtEl>
                                        <p:attrNameLst>
                                          <p:attrName>ppt_w</p:attrName>
                                        </p:attrNameLst>
                                      </p:cBhvr>
                                      <p:tavLst>
                                        <p:tav tm="0">
                                          <p:val>
                                            <p:strVal val="ppt_w"/>
                                          </p:val>
                                        </p:tav>
                                        <p:tav tm="100000">
                                          <p:val>
                                            <p:fltVal val="0"/>
                                          </p:val>
                                        </p:tav>
                                      </p:tavLst>
                                    </p:anim>
                                    <p:anim calcmode="lin" valueType="num">
                                      <p:cBhvr>
                                        <p:cTn id="93" dur="500"/>
                                        <p:tgtEl>
                                          <p:spTgt spid="63"/>
                                        </p:tgtEl>
                                        <p:attrNameLst>
                                          <p:attrName>ppt_h</p:attrName>
                                        </p:attrNameLst>
                                      </p:cBhvr>
                                      <p:tavLst>
                                        <p:tav tm="0">
                                          <p:val>
                                            <p:strVal val="ppt_h"/>
                                          </p:val>
                                        </p:tav>
                                        <p:tav tm="100000">
                                          <p:val>
                                            <p:fltVal val="0"/>
                                          </p:val>
                                        </p:tav>
                                      </p:tavLst>
                                    </p:anim>
                                    <p:anim calcmode="lin" valueType="num">
                                      <p:cBhvr>
                                        <p:cTn id="94" dur="500"/>
                                        <p:tgtEl>
                                          <p:spTgt spid="63"/>
                                        </p:tgtEl>
                                        <p:attrNameLst>
                                          <p:attrName>ppt_x</p:attrName>
                                        </p:attrNameLst>
                                      </p:cBhvr>
                                      <p:tavLst>
                                        <p:tav tm="0">
                                          <p:val>
                                            <p:strVal val="ppt_x"/>
                                          </p:val>
                                        </p:tav>
                                        <p:tav tm="100000">
                                          <p:val>
                                            <p:fltVal val="0.5"/>
                                          </p:val>
                                        </p:tav>
                                      </p:tavLst>
                                    </p:anim>
                                    <p:anim calcmode="lin" valueType="num">
                                      <p:cBhvr>
                                        <p:cTn id="95" dur="500"/>
                                        <p:tgtEl>
                                          <p:spTgt spid="63"/>
                                        </p:tgtEl>
                                        <p:attrNameLst>
                                          <p:attrName>ppt_y</p:attrName>
                                        </p:attrNameLst>
                                      </p:cBhvr>
                                      <p:tavLst>
                                        <p:tav tm="0">
                                          <p:val>
                                            <p:strVal val="ppt_y"/>
                                          </p:val>
                                        </p:tav>
                                        <p:tav tm="100000">
                                          <p:val>
                                            <p:fltVal val="0.5"/>
                                          </p:val>
                                        </p:tav>
                                      </p:tavLst>
                                    </p:anim>
                                    <p:set>
                                      <p:cBhvr>
                                        <p:cTn id="96" dur="1" fill="hold">
                                          <p:stCondLst>
                                            <p:cond delay="499"/>
                                          </p:stCondLst>
                                        </p:cTn>
                                        <p:tgtEl>
                                          <p:spTgt spid="63"/>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
                                        <p:tgtEl>
                                          <p:spTgt spid="62"/>
                                        </p:tgtEl>
                                      </p:cBhvr>
                                    </p:animEffect>
                                    <p:set>
                                      <p:cBhvr>
                                        <p:cTn id="99"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0" restart="whenNotActive" fill="hold" evtFilter="cancelBubble" nodeType="interactiveSeq">
                <p:stCondLst>
                  <p:cond evt="onClick" delay="0">
                    <p:tgtEl>
                      <p:spTgt spid="69"/>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544" fill="hold" grpId="0" nodeType="click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 calcmode="lin" valueType="num">
                                      <p:cBhvr>
                                        <p:cTn id="106" dur="500"/>
                                        <p:tgtEl>
                                          <p:spTgt spid="69"/>
                                        </p:tgtEl>
                                        <p:attrNameLst>
                                          <p:attrName>ppt_x</p:attrName>
                                        </p:attrNameLst>
                                      </p:cBhvr>
                                      <p:tavLst>
                                        <p:tav tm="0">
                                          <p:val>
                                            <p:strVal val="ppt_x"/>
                                          </p:val>
                                        </p:tav>
                                        <p:tav tm="100000">
                                          <p:val>
                                            <p:fltVal val="0.5"/>
                                          </p:val>
                                        </p:tav>
                                      </p:tavLst>
                                    </p:anim>
                                    <p:anim calcmode="lin" valueType="num">
                                      <p:cBhvr>
                                        <p:cTn id="107" dur="500"/>
                                        <p:tgtEl>
                                          <p:spTgt spid="69"/>
                                        </p:tgtEl>
                                        <p:attrNameLst>
                                          <p:attrName>ppt_y</p:attrName>
                                        </p:attrNameLst>
                                      </p:cBhvr>
                                      <p:tavLst>
                                        <p:tav tm="0">
                                          <p:val>
                                            <p:strVal val="ppt_y"/>
                                          </p:val>
                                        </p:tav>
                                        <p:tav tm="100000">
                                          <p:val>
                                            <p:fltVal val="0.5"/>
                                          </p:val>
                                        </p:tav>
                                      </p:tavLst>
                                    </p:anim>
                                    <p:set>
                                      <p:cBhvr>
                                        <p:cTn id="108" dur="1" fill="hold">
                                          <p:stCondLst>
                                            <p:cond delay="499"/>
                                          </p:stCondLst>
                                        </p:cTn>
                                        <p:tgtEl>
                                          <p:spTgt spid="6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
                                        <p:tgtEl>
                                          <p:spTgt spid="68"/>
                                        </p:tgtEl>
                                      </p:cBhvr>
                                    </p:animEffect>
                                    <p:set>
                                      <p:cBhvr>
                                        <p:cTn id="111"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p:cTn id="112" fill="hold" display="0">
                  <p:stCondLst>
                    <p:cond delay="indefinite"/>
                  </p:stCondLst>
                  <p:endCondLst>
                    <p:cond evt="onStopAudio" delay="0">
                      <p:tgtEl>
                        <p:sldTgt/>
                      </p:tgtEl>
                    </p:cond>
                  </p:endCondLst>
                </p:cTn>
                <p:tgtEl>
                  <p:spTgt spid="4"/>
                </p:tgtEl>
              </p:cMediaNode>
            </p:audio>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68" grpId="0"/>
      <p:bldP spid="69" grpId="0" animBg="1"/>
      <p:bldP spid="69" grpId="1"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6" y="4757109"/>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0"/>
          </a:xfrm>
          <a:prstGeom prst="rect">
            <a:avLst/>
          </a:prstGeom>
        </p:spPr>
      </p:pic>
      <p:sp>
        <p:nvSpPr>
          <p:cNvPr id="12" name="Snip Diagonal Corner Rectangle 11"/>
          <p:cNvSpPr/>
          <p:nvPr/>
        </p:nvSpPr>
        <p:spPr>
          <a:xfrm>
            <a:off x="1623847" y="1059918"/>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vi-VN" sz="2800" b="1">
                <a:solidFill>
                  <a:prstClr val="white"/>
                </a:solidFill>
                <a:latin typeface="Times New Roman" panose="02020603050405020304" pitchFamily="18" charset="0"/>
              </a:rPr>
              <a:t>Câu 1: Tác giả bài thơ Con là…là ai?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2286000" y="4402436"/>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sym typeface="Arial"/>
              </a:rPr>
              <a:t>Y Phương.</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938287" y="3646688"/>
            <a:ext cx="4746941" cy="623248"/>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3 candies</a:t>
            </a:r>
          </a:p>
        </p:txBody>
      </p:sp>
      <p:sp>
        <p:nvSpPr>
          <p:cNvPr id="8" name="Pentagon 7">
            <a:hlinkClick r:id="rId7" action="ppaction://hlinksldjump"/>
          </p:cNvPr>
          <p:cNvSpPr/>
          <p:nvPr/>
        </p:nvSpPr>
        <p:spPr>
          <a:xfrm flipH="1">
            <a:off x="10062588" y="574713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5231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5" y="4757106"/>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93"/>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2:Biện pháp tu từ nào được sử dụng nhiều nhất trong bài thơ Con là…?</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45"/>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So sánh.</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Rectangle 14"/>
          <p:cNvSpPr/>
          <p:nvPr/>
        </p:nvSpPr>
        <p:spPr>
          <a:xfrm>
            <a:off x="3722559"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 candies</a:t>
            </a:r>
          </a:p>
        </p:txBody>
      </p:sp>
      <p:sp>
        <p:nvSpPr>
          <p:cNvPr id="9" name="Pentagon 8">
            <a:hlinkClick r:id="rId7" action="ppaction://hlinksldjump"/>
          </p:cNvPr>
          <p:cNvSpPr/>
          <p:nvPr/>
        </p:nvSpPr>
        <p:spPr>
          <a:xfrm flipH="1">
            <a:off x="10062588" y="6073705"/>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41730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1" y="4757101"/>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88"/>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3: Trong bài thơ Con là…, niềm vui của cha được so sánh với hình ảnh nào?</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8"/>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sym typeface="Arial"/>
              </a:rPr>
              <a:t>Hạt</a:t>
            </a:r>
            <a:r>
              <a:rPr kumimoji="0" lang="en-US" sz="3200" b="1" i="0"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sym typeface="Arial"/>
              </a:rPr>
              <a:t> vừng.</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5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5 candies</a:t>
            </a:r>
          </a:p>
        </p:txBody>
      </p:sp>
      <p:sp>
        <p:nvSpPr>
          <p:cNvPr id="9" name="Pentagon 8">
            <a:hlinkClick r:id="rId7" action="ppaction://hlinksldjump"/>
          </p:cNvPr>
          <p:cNvSpPr/>
          <p:nvPr/>
        </p:nvSpPr>
        <p:spPr>
          <a:xfrm flipH="1">
            <a:off x="10036462" y="603451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24876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36" y="4757093"/>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80"/>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4: Bài thơ Con là…được viết theo thể thơ nào?</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0"/>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sym typeface="Arial"/>
              </a:rPr>
              <a:t>Tự</a:t>
            </a:r>
            <a:r>
              <a:rPr kumimoji="0" lang="en-US" sz="3200" b="1" i="0"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sym typeface="Arial"/>
              </a:rPr>
              <a:t> do.</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722550"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8 candies</a:t>
            </a:r>
          </a:p>
        </p:txBody>
      </p:sp>
      <p:sp>
        <p:nvSpPr>
          <p:cNvPr id="9" name="Pentagon 8">
            <a:hlinkClick r:id="rId7" action="ppaction://hlinksldjump"/>
          </p:cNvPr>
          <p:cNvSpPr/>
          <p:nvPr/>
        </p:nvSpPr>
        <p:spPr>
          <a:xfrm flipH="1">
            <a:off x="10062588" y="593001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10741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3</a:t>
            </a:fld>
            <a:endParaRPr lang="en-US" dirty="0">
              <a:solidFill>
                <a:prstClr val="black">
                  <a:tint val="75000"/>
                </a:prstClr>
              </a:solidFill>
              <a:latin typeface="Calibri"/>
            </a:endParaRPr>
          </a:p>
        </p:txBody>
      </p:sp>
      <p:grpSp>
        <p:nvGrpSpPr>
          <p:cNvPr id="5" name="组合 5">
            <a:extLst>
              <a:ext uri="{FF2B5EF4-FFF2-40B4-BE49-F238E27FC236}">
                <a16:creationId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9" name="图片 20">
            <a:extLst>
              <a:ext uri="{FF2B5EF4-FFF2-40B4-BE49-F238E27FC236}">
                <a16:creationId xmlns:a16="http://schemas.microsoft.com/office/drawing/2014/main" id="{831CB43F-6C83-4990-9DFB-80EB8A634FDE}"/>
              </a:ext>
            </a:extLst>
          </p:cNvPr>
          <p:cNvPicPr>
            <a:picLocks noChangeAspect="1"/>
          </p:cNvPicPr>
          <p:nvPr/>
        </p:nvPicPr>
        <p:blipFill>
          <a:blip r:embed="rId2"/>
          <a:stretch>
            <a:fillRect/>
          </a:stretch>
        </p:blipFill>
        <p:spPr>
          <a:xfrm>
            <a:off x="2847796" y="79636"/>
            <a:ext cx="6496408" cy="4076678"/>
          </a:xfrm>
          <a:prstGeom prst="rect">
            <a:avLst/>
          </a:prstGeom>
        </p:spPr>
      </p:pic>
      <p:sp>
        <p:nvSpPr>
          <p:cNvPr id="41" name="文本框 21">
            <a:extLst>
              <a:ext uri="{FF2B5EF4-FFF2-40B4-BE49-F238E27FC236}">
                <a16:creationId xmlns:a16="http://schemas.microsoft.com/office/drawing/2014/main" id="{2B4C73FA-BFD3-4318-9F6C-58C1E2CB2153}"/>
              </a:ext>
            </a:extLst>
          </p:cNvPr>
          <p:cNvSpPr txBox="1"/>
          <p:nvPr/>
        </p:nvSpPr>
        <p:spPr>
          <a:xfrm>
            <a:off x="2919732" y="763120"/>
            <a:ext cx="6923155" cy="1938543"/>
          </a:xfrm>
          <a:prstGeom prst="rect">
            <a:avLst/>
          </a:prstGeom>
          <a:noFill/>
        </p:spPr>
        <p:txBody>
          <a:bodyPr wrap="square" rtlCol="0">
            <a:spAutoFit/>
          </a:bodyPr>
          <a:lstStyle/>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Ai nhanh hơn.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Học sinh sẽ kể tên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dấu câu mà em biết?</a:t>
            </a:r>
            <a:endParaRPr lang="zh-CN" altLang="en-US" sz="8798"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333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9" y="4757082"/>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69"/>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5: Bài thơ Con là…được trích trong tập thơ nào?</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2203823" y="3733321"/>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3200" b="1" noProof="0" smtClean="0">
                <a:solidFill>
                  <a:srgbClr val="002060"/>
                </a:solidFill>
                <a:latin typeface="Times New Roman" pitchFamily="18" charset="0"/>
                <a:cs typeface="Times New Roman" pitchFamily="18" charset="0"/>
                <a:sym typeface="Arial"/>
              </a:rPr>
              <a:t>Đàn then.</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607120" y="3117377"/>
            <a:ext cx="4977773"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10 candies</a:t>
            </a:r>
          </a:p>
        </p:txBody>
      </p:sp>
      <p:sp>
        <p:nvSpPr>
          <p:cNvPr id="9" name="Pentagon 8">
            <a:hlinkClick r:id="rId7" action="ppaction://hlinksldjump"/>
          </p:cNvPr>
          <p:cNvSpPr/>
          <p:nvPr/>
        </p:nvSpPr>
        <p:spPr>
          <a:xfrm flipH="1">
            <a:off x="10049525" y="594307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8087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320803" y="1591743"/>
            <a:ext cx="10088847"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a:solidFill>
                  <a:prstClr val="white"/>
                </a:solidFill>
                <a:latin typeface="Times New Roman" pitchFamily="18" charset="0"/>
                <a:cs typeface="Times New Roman" pitchFamily="18" charset="0"/>
              </a:rPr>
              <a:t>Câu 6: Bài thơ viết về tình cảm của người con dành cho cha, đúng hay sai?</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en-US" sz="3200" b="1">
                <a:solidFill>
                  <a:srgbClr val="002060"/>
                </a:solidFill>
                <a:latin typeface="Times New Roman" pitchFamily="18" charset="0"/>
                <a:cs typeface="Times New Roman" pitchFamily="18" charset="0"/>
                <a:sym typeface="Arial"/>
              </a:rPr>
              <a:t>Sai (tình cảm cha dành cho con)</a:t>
            </a:r>
            <a:endPar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
        <p:nvSpPr>
          <p:cNvPr id="8" name="Pentagon 7">
            <a:hlinkClick r:id="rId7" action="ppaction://hlinksldjump"/>
          </p:cNvPr>
          <p:cNvSpPr/>
          <p:nvPr/>
        </p:nvSpPr>
        <p:spPr>
          <a:xfrm flipH="1">
            <a:off x="10159103" y="6047579"/>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15187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9" name="Pentagon 8">
            <a:hlinkClick r:id="rId6" action="ppaction://hlinksldjump"/>
          </p:cNvPr>
          <p:cNvSpPr/>
          <p:nvPr/>
        </p:nvSpPr>
        <p:spPr>
          <a:xfrm flipH="1">
            <a:off x="10159106" y="543610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
        <p:nvSpPr>
          <p:cNvPr id="12" name="Snip Diagonal Corner Rectangle 11"/>
          <p:cNvSpPr/>
          <p:nvPr/>
        </p:nvSpPr>
        <p:spPr>
          <a:xfrm>
            <a:off x="1320803" y="1591743"/>
            <a:ext cx="10088847" cy="1406363"/>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a:solidFill>
                  <a:prstClr val="white"/>
                </a:solidFill>
                <a:latin typeface="Times New Roman" pitchFamily="18" charset="0"/>
                <a:cs typeface="Times New Roman" pitchFamily="18" charset="0"/>
              </a:rPr>
              <a:t>Câu 7: Từ “Con là” được nhắc đến tất cả mấy lần trong văn bản? </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en-US" sz="3200" b="1">
                <a:solidFill>
                  <a:srgbClr val="002060"/>
                </a:solidFill>
                <a:latin typeface="Times New Roman" pitchFamily="18" charset="0"/>
                <a:cs typeface="Times New Roman" pitchFamily="18" charset="0"/>
                <a:sym typeface="Arial"/>
              </a:rPr>
              <a:t>4 lần</a:t>
            </a:r>
            <a:endPar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Tree>
    <p:extLst>
      <p:ext uri="{BB962C8B-B14F-4D97-AF65-F5344CB8AC3E}">
        <p14:creationId xmlns:p14="http://schemas.microsoft.com/office/powerpoint/2010/main" val="19747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593400" y="1659733"/>
            <a:ext cx="7370112" cy="3538533"/>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cs typeface="Times New Roman" panose="02020603050405020304" pitchFamily="18" charset="0"/>
              </a:rPr>
              <a:t>	</a:t>
            </a:r>
            <a:r>
              <a:rPr lang="vi-VN" sz="3199" b="1" i="1" smtClean="0">
                <a:solidFill>
                  <a:srgbClr val="002060"/>
                </a:solidFill>
                <a:latin typeface="Times New Roman" panose="02020603050405020304" pitchFamily="18" charset="0"/>
                <a:cs typeface="Times New Roman" panose="02020603050405020304" pitchFamily="18" charset="0"/>
              </a:rPr>
              <a:t>Có </a:t>
            </a:r>
            <a:r>
              <a:rPr lang="vi-VN" sz="3199" b="1" i="1">
                <a:solidFill>
                  <a:srgbClr val="002060"/>
                </a:solidFill>
                <a:latin typeface="Times New Roman" panose="02020603050405020304" pitchFamily="18" charset="0"/>
                <a:cs typeface="Times New Roman" panose="02020603050405020304" pitchFamily="18" charset="0"/>
              </a:rPr>
              <a:t>một điều dễ thấy là cả cha và mẹ đều yêu thương và hi sinh cho con cái, song cách thể hiện của mỗi người khác nhau nên con cái thường gần gũi với mẹ hơn và có một khoảng cách nào đó đối với cha. Em hãy viết một lá thư ngắn để bày tỏ tình cảm, cảm xúc với cha của mình</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649143" y="2172132"/>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a16="http://schemas.microsoft.com/office/drawing/2014/main"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smtClean="0">
                <a:solidFill>
                  <a:srgbClr val="002060"/>
                </a:solidFill>
                <a:latin typeface="Times New Roman" panose="02020603050405020304" pitchFamily="18" charset="0"/>
                <a:cs typeface="Times New Roman" panose="02020603050405020304" pitchFamily="18" charset="0"/>
              </a:rPr>
              <a:t>kể </a:t>
            </a:r>
            <a:r>
              <a:rPr lang="vi-VN" sz="3199" b="1" i="1">
                <a:solidFill>
                  <a:srgbClr val="002060"/>
                </a:solidFill>
                <a:latin typeface="Times New Roman" panose="02020603050405020304" pitchFamily="18" charset="0"/>
                <a:cs typeface="Times New Roman" panose="02020603050405020304" pitchFamily="18" charset="0"/>
              </a:rPr>
              <a:t>về một kỉ niệm của em với người  thân mà em xem là điểm tựa tinh thần của mình</a:t>
            </a:r>
            <a:r>
              <a:rPr lang="vi-VN" sz="3199" b="1" i="1" smtClean="0">
                <a:solidFill>
                  <a:srgbClr val="002060"/>
                </a:solidFill>
                <a:latin typeface="Times New Roman" panose="02020603050405020304" pitchFamily="18" charset="0"/>
                <a:cs typeface="Times New Roman" panose="02020603050405020304" pitchFamily="18" charset="0"/>
              </a:rPr>
              <a:t>.</a:t>
            </a:r>
            <a:endParaRPr lang="en-US" sz="3199" b="1" i="1" smtClean="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Kể diễn biến các sự kiện.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a16="http://schemas.microsoft.com/office/drawing/2014/main"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Khẳng định tình cảm của bản thân.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4411" y="820064"/>
            <a:ext cx="9152709" cy="2031325"/>
          </a:xfrm>
          <a:prstGeom prst="rect">
            <a:avLst/>
          </a:prstGeom>
        </p:spPr>
        <p:txBody>
          <a:bodyPr wrap="square">
            <a:spAutoFit/>
          </a:bodyPr>
          <a:lstStyle/>
          <a:p>
            <a:pPr algn="just">
              <a:lnSpc>
                <a:spcPct val="150000"/>
              </a:lnSpc>
            </a:pP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 bố  kính yêu của con!</a:t>
            </a:r>
          </a:p>
          <a:p>
            <a:pPr algn="just">
              <a:lnSpc>
                <a:spcPct val="150000"/>
              </a:lnSpc>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467394" y="1835727"/>
            <a:ext cx="6096000" cy="3970318"/>
          </a:xfrm>
          <a:prstGeom prst="rect">
            <a:avLst/>
          </a:prstGeom>
        </p:spPr>
        <p:txBody>
          <a:bodyPr>
            <a:spAutoFit/>
          </a:bodyPr>
          <a:lstStyle/>
          <a:p>
            <a:pPr lvl="0" algn="just">
              <a:lnSpc>
                <a:spcPct val="150000"/>
              </a:lnSpc>
            </a:pP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Chắc bố sẽ rất bất ngờ khi đọc được thư của con như thế này. Con là con gái bé nhỏ của bố mẹ đây, con đã lấy hết can đảm và dũng khí để viết một lá thư gửi đến bố, điều mà 13 năm nay con luôn giấu kín.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064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95943"/>
            <a:ext cx="8281851" cy="5693866"/>
          </a:xfrm>
          <a:prstGeom prst="rect">
            <a:avLst/>
          </a:prstGeom>
        </p:spPr>
        <p:txBody>
          <a:bodyPr wrap="square">
            <a:spAutoFit/>
          </a:bodyPr>
          <a:lstStyle/>
          <a:p>
            <a:pPr algn="just"/>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 con cám ơn bố và mẹ đã sinh ra con, cho con những điều tốt đẹp nhất trên thế gian này. Con biết bố thương và lo lắng cho con nhiều lắm dù bên ngoài bố luôn tỏ ra bình tĩnh và lạnh lùng. Có lần con nói với mẹ là con thích chiếc xe đạp màu hồng, tình cờ bố nghe được và bố đã mua tặng con đúng dịp sinh nhật. Con nhớ những lần vì lười ăn mà nằm ngủ luôn tại mâm cơm, và rồi bố lại bế con lên giường để đi ngủ. Hay mỗi lần con đi thi bố đều bảo mẹ nấu cho con một nồi xôi đậu để mong con…thi đạt kết quả cao. Càng lớn lên con càng hiểu bố quan tâm con theo cách của riêng bố và con cũng nhận ra con đã sai khi từng nghĩ bố rất vô tâm, chẳng mấy khi ở nhà với con.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193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7576" y="248194"/>
            <a:ext cx="8904515" cy="5909310"/>
          </a:xfrm>
          <a:prstGeom prst="rect">
            <a:avLst/>
          </a:prstGeom>
        </p:spPr>
        <p:txBody>
          <a:bodyPr wrap="square">
            <a:spAutoFit/>
          </a:bodyPr>
          <a:lstStyle/>
          <a:p>
            <a:pPr algn="just">
              <a:lnSpc>
                <a:spcPct val="150000"/>
              </a:lnSpc>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 ơi, con xin lỗi bố ạ, con xin lỗi vì những ý nghĩ không tốt về bố, về những lần con nói năng chưa đúng chuẩn mực với bố, về những kì vọng của bố mà con chưa làm được. Lẽ ra con phải nói điều này với bố từ lâu rồi nhưng con không tài nào làm được. Bố đừng buồn con bố </a:t>
            </a:r>
            <a:r>
              <a:rPr lang="vi-VN"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nhé</a:t>
            </a:r>
            <a:endPar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Bố ơi, con yêu bố, yêu mẹ, yêu gia đình mình. Nếu có kiếp sau, con vẫn mong được làm con gái bé nhỏ của bố mẹ ạ. </a:t>
            </a:r>
          </a:p>
          <a:p>
            <a:pPr algn="just">
              <a:lnSpc>
                <a:spcPct val="150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                    Con gái của bố.</a:t>
            </a:r>
          </a:p>
          <a:p>
            <a:pPr algn="just">
              <a:lnSpc>
                <a:spcPct val="150000"/>
              </a:lnSpc>
            </a:pP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2973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sp>
        <p:nvSpPr>
          <p:cNvPr id="5" name="Rectangle 4">
            <a:hlinkClick r:id="rId3" action="ppaction://hlinksldjump"/>
          </p:cNvPr>
          <p:cNvSpPr/>
          <p:nvPr/>
        </p:nvSpPr>
        <p:spPr>
          <a:xfrm>
            <a:off x="2377440" y="509451"/>
            <a:ext cx="2560320" cy="18157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7760" y="509451"/>
            <a:ext cx="2560320" cy="18157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98080" y="509450"/>
            <a:ext cx="2560320" cy="18157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7440" y="2325188"/>
            <a:ext cx="2560320" cy="18157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4937760" y="2325188"/>
            <a:ext cx="2560320" cy="181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p:cNvPr>
          <p:cNvSpPr/>
          <p:nvPr/>
        </p:nvSpPr>
        <p:spPr>
          <a:xfrm>
            <a:off x="7498080" y="2325187"/>
            <a:ext cx="2560320" cy="18157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77440" y="4140924"/>
            <a:ext cx="2560320" cy="18157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6" action="ppaction://hlinksldjump"/>
          </p:cNvPr>
          <p:cNvSpPr/>
          <p:nvPr/>
        </p:nvSpPr>
        <p:spPr>
          <a:xfrm>
            <a:off x="4937760" y="4140924"/>
            <a:ext cx="2560320" cy="18157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7" action="ppaction://hlinksldjump"/>
          </p:cNvPr>
          <p:cNvSpPr/>
          <p:nvPr/>
        </p:nvSpPr>
        <p:spPr>
          <a:xfrm>
            <a:off x="7498080" y="4140923"/>
            <a:ext cx="2560320" cy="18157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p:cNvPr>
          <p:cNvSpPr/>
          <p:nvPr/>
        </p:nvSpPr>
        <p:spPr>
          <a:xfrm>
            <a:off x="4023360" y="1410787"/>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T</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937760" y="2312123"/>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Ì</a:t>
            </a:r>
          </a:p>
        </p:txBody>
      </p:sp>
      <p:sp>
        <p:nvSpPr>
          <p:cNvPr id="16" name="Rectangle 15"/>
          <p:cNvSpPr/>
          <p:nvPr/>
        </p:nvSpPr>
        <p:spPr>
          <a:xfrm>
            <a:off x="8412480" y="3242851"/>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A</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583680" y="3213459"/>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smtClean="0">
                <a:latin typeface="Times New Roman" panose="02020603050405020304" pitchFamily="18" charset="0"/>
                <a:cs typeface="Times New Roman" panose="02020603050405020304" pitchFamily="18" charset="0"/>
              </a:rPr>
              <a:t>N</a:t>
            </a:r>
            <a:endParaRPr lang="en-US" sz="4000" b="1">
              <a:latin typeface="Times New Roman" panose="02020603050405020304" pitchFamily="18" charset="0"/>
              <a:cs typeface="Times New Roman" panose="02020603050405020304" pitchFamily="18" charset="0"/>
            </a:endParaRPr>
          </a:p>
        </p:txBody>
      </p:sp>
      <p:sp>
        <p:nvSpPr>
          <p:cNvPr id="18" name="Rectangle 17"/>
          <p:cNvSpPr/>
          <p:nvPr/>
        </p:nvSpPr>
        <p:spPr>
          <a:xfrm>
            <a:off x="7498080" y="4153989"/>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H</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583680" y="5074914"/>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C</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377440" y="50943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37760" y="522506"/>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98080" y="522505"/>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377440" y="2338243"/>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37760" y="235783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22755" y="2331712"/>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77440" y="415397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37760" y="4167042"/>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98080" y="4167033"/>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377440" y="509438"/>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1</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2377440" y="4127851"/>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3</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2377440" y="2338242"/>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2</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4937760" y="1391190"/>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4</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937760" y="3259174"/>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5</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4937760" y="5042240"/>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6</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9170126" y="531665"/>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9</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9168675" y="2318648"/>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8</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9091749" y="5087965"/>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7</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7161" y="1410787"/>
            <a:ext cx="1920239" cy="2554545"/>
          </a:xfrm>
          <a:prstGeom prst="rect">
            <a:avLst/>
          </a:prstGeom>
          <a:noFill/>
        </p:spPr>
        <p:txBody>
          <a:bodyPr wrap="square" rtlCol="0">
            <a:sp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MẢNH GHÉP MAY MẮN</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3489248" y="2110293"/>
            <a:ext cx="5145315" cy="2310827"/>
          </a:xfrm>
          <a:prstGeom prst="cloudCallout">
            <a:avLst>
              <a:gd name="adj1" fmla="val -48096"/>
              <a:gd name="adj2" fmla="val 92820"/>
            </a:avLst>
          </a:prstGeom>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Hai </a:t>
            </a:r>
            <a:r>
              <a:rPr lang="en-US" sz="3200" dirty="0" err="1">
                <a:solidFill>
                  <a:srgbClr val="0070C0"/>
                </a:solidFill>
                <a:latin typeface="Times New Roman" panose="02020603050405020304" pitchFamily="18" charset="0"/>
                <a:cs typeface="Times New Roman" panose="02020603050405020304" pitchFamily="18" charset="0"/>
              </a:rPr>
              <a:t>chữ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Tình</a:t>
            </a:r>
            <a:r>
              <a:rPr lang="en-US" sz="3200" dirty="0">
                <a:solidFill>
                  <a:srgbClr val="0070C0"/>
                </a:solidFill>
                <a:latin typeface="Times New Roman" panose="02020603050405020304" pitchFamily="18" charset="0"/>
                <a:cs typeface="Times New Roman" panose="02020603050405020304" pitchFamily="18" charset="0"/>
              </a:rPr>
              <a:t> cha” </a:t>
            </a:r>
            <a:r>
              <a:rPr lang="en-US" sz="3200" dirty="0" err="1">
                <a:solidFill>
                  <a:srgbClr val="0070C0"/>
                </a:solidFill>
                <a:latin typeface="Times New Roman" panose="02020603050405020304" pitchFamily="18" charset="0"/>
                <a:cs typeface="Times New Roman" panose="02020603050405020304" pitchFamily="18" charset="0"/>
              </a:rPr>
              <a:t>gợi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xúc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suy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nghĩ</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gì</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39" name="5-Point Star 38"/>
          <p:cNvSpPr/>
          <p:nvPr/>
        </p:nvSpPr>
        <p:spPr>
          <a:xfrm>
            <a:off x="10371909" y="5003039"/>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riped Right Arrow 39">
            <a:hlinkClick r:id="rId9" action="ppaction://hlinksldjump"/>
          </p:cNvPr>
          <p:cNvSpPr/>
          <p:nvPr/>
        </p:nvSpPr>
        <p:spPr>
          <a:xfrm>
            <a:off x="306977" y="4613590"/>
            <a:ext cx="1580606" cy="11377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BÀI HỌC</a:t>
            </a:r>
            <a:endParaRPr lang="en-US"/>
          </a:p>
        </p:txBody>
      </p:sp>
    </p:spTree>
    <p:extLst>
      <p:ext uri="{BB962C8B-B14F-4D97-AF65-F5344CB8AC3E}">
        <p14:creationId xmlns:p14="http://schemas.microsoft.com/office/powerpoint/2010/main" val="392603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0"/>
                    </p:tgtEl>
                  </p:cond>
                </p:stCondLst>
                <p:endSync evt="end" delay="0">
                  <p:rtn val="all"/>
                </p:endSync>
                <p:childTnLst>
                  <p:par>
                    <p:cTn id="20" fill="hold">
                      <p:stCondLst>
                        <p:cond delay="0"/>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2"/>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1"/>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p:stCondLst>
                        <p:cond delay="0"/>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3"/>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16" presetClass="exit" presetSubtype="21" fill="hold" grpId="0" nodeType="clickEffect">
                                  <p:stCondLst>
                                    <p:cond delay="0"/>
                                  </p:stCondLst>
                                  <p:childTnLst>
                                    <p:animEffect transition="out" filter="barn(inVertical)">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4"/>
                  </p:tgtEl>
                </p:cond>
              </p:nextCondLst>
            </p:seq>
            <p:seq concurrent="1" nextAc="seek">
              <p:cTn id="49" restart="whenNotActive" fill="hold" evtFilter="cancelBubble" nodeType="interactiveSeq">
                <p:stCondLst>
                  <p:cond evt="onClick" delay="0">
                    <p:tgtEl>
                      <p:spTgt spid="35"/>
                    </p:tgtEl>
                  </p:cond>
                </p:stCondLst>
                <p:endSync evt="end" delay="0">
                  <p:rtn val="all"/>
                </p:endSync>
                <p:childTnLst>
                  <p:par>
                    <p:cTn id="50" fill="hold">
                      <p:stCondLst>
                        <p:cond delay="0"/>
                      </p:stCondLst>
                      <p:childTnLst>
                        <p:par>
                          <p:cTn id="51" fill="hold">
                            <p:stCondLst>
                              <p:cond delay="0"/>
                            </p:stCondLst>
                            <p:childTnLst>
                              <p:par>
                                <p:cTn id="52" presetID="16" presetClass="exit" presetSubtype="21" fill="hold" grpId="0" nodeType="clickEffect">
                                  <p:stCondLst>
                                    <p:cond delay="0"/>
                                  </p:stCondLst>
                                  <p:childTnLst>
                                    <p:animEffect transition="out" filter="barn(inVertic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5"/>
                  </p:tgtEl>
                </p:cond>
              </p:nextCondLst>
            </p:seq>
            <p:seq concurrent="1" nextAc="seek">
              <p:cTn id="55" restart="whenNotActive" fill="hold" evtFilter="cancelBubble" nodeType="interactiveSeq">
                <p:stCondLst>
                  <p:cond evt="onClick" delay="0">
                    <p:tgtEl>
                      <p:spTgt spid="38"/>
                    </p:tgtEl>
                  </p:cond>
                </p:stCondLst>
                <p:endSync evt="end" delay="0">
                  <p:rtn val="all"/>
                </p:endSync>
                <p:childTnLst>
                  <p:par>
                    <p:cTn id="56" fill="hold">
                      <p:stCondLst>
                        <p:cond delay="0"/>
                      </p:stCondLst>
                      <p:childTnLst>
                        <p:par>
                          <p:cTn id="57" fill="hold">
                            <p:stCondLst>
                              <p:cond delay="0"/>
                            </p:stCondLst>
                            <p:childTnLst>
                              <p:par>
                                <p:cTn id="58" presetID="16" presetClass="exit" presetSubtype="21" fill="hold" grpId="0" nodeType="clickEffect">
                                  <p:stCondLst>
                                    <p:cond delay="0"/>
                                  </p:stCondLst>
                                  <p:childTnLst>
                                    <p:animEffect transition="out" filter="barn(inVertical)">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8"/>
                  </p:tgtEl>
                </p:cond>
              </p:nextCondLst>
            </p:seq>
            <p:seq concurrent="1" nextAc="seek">
              <p:cTn id="61" restart="whenNotActive" fill="hold" evtFilter="cancelBubble" nodeType="interactiveSeq">
                <p:stCondLst>
                  <p:cond evt="onClick" delay="0">
                    <p:tgtEl>
                      <p:spTgt spid="37"/>
                    </p:tgtEl>
                  </p:cond>
                </p:stCondLst>
                <p:endSync evt="end" delay="0">
                  <p:rtn val="all"/>
                </p:endSync>
                <p:childTnLst>
                  <p:par>
                    <p:cTn id="62" fill="hold">
                      <p:stCondLst>
                        <p:cond delay="0"/>
                      </p:stCondLst>
                      <p:childTnLst>
                        <p:par>
                          <p:cTn id="63" fill="hold">
                            <p:stCondLst>
                              <p:cond delay="0"/>
                            </p:stCondLst>
                            <p:childTnLst>
                              <p:par>
                                <p:cTn id="64" presetID="16" presetClass="exit" presetSubtype="21" fill="hold" grpId="0" nodeType="clickEffect">
                                  <p:stCondLst>
                                    <p:cond delay="0"/>
                                  </p:stCondLst>
                                  <p:childTnLst>
                                    <p:animEffect transition="out" filter="barn(inVertical)">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7"/>
                  </p:tgtEl>
                </p:cond>
              </p:nextCondLst>
            </p:seq>
            <p:seq concurrent="1" nextAc="seek">
              <p:cTn id="67" restart="whenNotActive" fill="hold" evtFilter="cancelBubble" nodeType="interactiveSeq">
                <p:stCondLst>
                  <p:cond evt="onClick" delay="0">
                    <p:tgtEl>
                      <p:spTgt spid="36"/>
                    </p:tgtEl>
                  </p:cond>
                </p:stCondLst>
                <p:endSync evt="end" delay="0">
                  <p:rtn val="all"/>
                </p:endSync>
                <p:childTnLst>
                  <p:par>
                    <p:cTn id="68" fill="hold">
                      <p:stCondLst>
                        <p:cond delay="0"/>
                      </p:stCondLst>
                      <p:childTnLst>
                        <p:par>
                          <p:cTn id="69" fill="hold">
                            <p:stCondLst>
                              <p:cond delay="0"/>
                            </p:stCondLst>
                            <p:childTnLst>
                              <p:par>
                                <p:cTn id="70" presetID="16" presetClass="exit" presetSubtype="21" fill="hold" grpId="0" nodeType="clickEffect">
                                  <p:stCondLst>
                                    <p:cond delay="0"/>
                                  </p:stCondLst>
                                  <p:childTnLst>
                                    <p:animEffect transition="out" filter="barn(inVertical)">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6"/>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arn(inVertical)">
                                      <p:cBhvr>
                                        <p:cTn id="78" dur="500"/>
                                        <p:tgtEl>
                                          <p:spTgt spid="3"/>
                                        </p:tgtEl>
                                      </p:cBhvr>
                                    </p:animEffect>
                                  </p:childTnLst>
                                </p:cTn>
                              </p:par>
                            </p:childTnLst>
                          </p:cTn>
                        </p:par>
                      </p:childTnLst>
                    </p:cTn>
                  </p:par>
                </p:childTnLst>
              </p:cTn>
              <p:nextCondLst>
                <p:cond evt="onClick" delay="0">
                  <p:tgtEl>
                    <p:spTgt spid="39"/>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 grpId="0"/>
      <p:bldP spid="2" grpId="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a16="http://schemas.microsoft.com/office/drawing/2014/main"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r>
              <a:rPr lang="en-US" sz="3199" b="1" smtClean="0">
                <a:solidFill>
                  <a:srgbClr val="002060"/>
                </a:solidFill>
                <a:latin typeface="Times New Roman" panose="02020603050405020304" pitchFamily="18" charset="0"/>
                <a:ea typeface="黑体"/>
                <a:cs typeface="Times New Roman" panose="02020603050405020304" pitchFamily="18" charset="0"/>
              </a:rPr>
              <a:t>.</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7" name="Rectangle 6"/>
          <p:cNvSpPr/>
          <p:nvPr/>
        </p:nvSpPr>
        <p:spPr>
          <a:xfrm>
            <a:off x="1201784" y="2565331"/>
            <a:ext cx="6096000" cy="1076961"/>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mới: </a:t>
            </a:r>
            <a:r>
              <a:rPr lang="en-US" sz="3199" b="1" i="1" smtClean="0">
                <a:solidFill>
                  <a:srgbClr val="002060"/>
                </a:solidFill>
                <a:latin typeface="Times New Roman" panose="02020603050405020304" pitchFamily="18" charset="0"/>
                <a:ea typeface="黑体"/>
                <a:cs typeface="Times New Roman" panose="02020603050405020304" pitchFamily="18" charset="0"/>
              </a:rPr>
              <a:t>Viết một đoạn văn nghị luận về một đoạn thơ.</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1: Ngày 19/ 06 hàng năm là ngày gì?</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Ngày của cha</a:t>
            </a: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476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6</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5: Ở đâu đàn ông khổ nhất?</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Nam cực</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107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7</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6: Ngọn núi nào bị chặt ra từng khúc?</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Núi Thái Sơn</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374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8</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4000">
                <a:latin typeface="Times New Roman" panose="02020603050405020304" pitchFamily="18" charset="0"/>
                <a:cs typeface="Times New Roman" panose="02020603050405020304" pitchFamily="18" charset="0"/>
              </a:rPr>
              <a:t>Câu 7: Kí hiệu dưới đây chỉ điều gì?</a:t>
            </a:r>
            <a:endParaRPr lang="en-US" sz="4000">
              <a:latin typeface="Times New Roman" panose="02020603050405020304" pitchFamily="18" charset="0"/>
              <a:cs typeface="Times New Roman" panose="02020603050405020304" pitchFamily="18" charset="0"/>
            </a:endParaRPr>
          </a:p>
        </p:txBody>
      </p:sp>
      <p:sp>
        <p:nvSpPr>
          <p:cNvPr id="14" name="Round Diagonal Corner Rectangle 13"/>
          <p:cNvSpPr/>
          <p:nvPr/>
        </p:nvSpPr>
        <p:spPr>
          <a:xfrm>
            <a:off x="5212079" y="3670663"/>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Giới tính nam</a:t>
            </a: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96000" y="2212824"/>
            <a:ext cx="4110626" cy="2915678"/>
          </a:xfrm>
          <a:prstGeom prst="rect">
            <a:avLst/>
          </a:prstGeom>
        </p:spPr>
      </p:pic>
    </p:spTree>
    <p:extLst>
      <p:ext uri="{BB962C8B-B14F-4D97-AF65-F5344CB8AC3E}">
        <p14:creationId xmlns:p14="http://schemas.microsoft.com/office/powerpoint/2010/main" val="1827461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9</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8: Hình ảnh sau gợi đến thành ngữ nào?</a:t>
            </a:r>
          </a:p>
        </p:txBody>
      </p:sp>
      <p:sp>
        <p:nvSpPr>
          <p:cNvPr id="14" name="Round Diagonal Corner Rectangle 13"/>
          <p:cNvSpPr/>
          <p:nvPr/>
        </p:nvSpPr>
        <p:spPr>
          <a:xfrm>
            <a:off x="5042261" y="3898636"/>
            <a:ext cx="455893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Đứng mũi chịu sào</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89815" l="4667" r="90000"/>
                    </a14:imgEffect>
                  </a14:imgLayer>
                </a14:imgProps>
              </a:ext>
            </a:extLst>
          </a:blip>
          <a:stretch>
            <a:fillRect/>
          </a:stretch>
        </p:blipFill>
        <p:spPr>
          <a:xfrm>
            <a:off x="1053657" y="2730134"/>
            <a:ext cx="3245839" cy="2337003"/>
          </a:xfrm>
          <a:prstGeom prst="rect">
            <a:avLst/>
          </a:prstGeom>
        </p:spPr>
      </p:pic>
    </p:spTree>
    <p:extLst>
      <p:ext uri="{BB962C8B-B14F-4D97-AF65-F5344CB8AC3E}">
        <p14:creationId xmlns:p14="http://schemas.microsoft.com/office/powerpoint/2010/main" val="3924540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BÀI 6. TIẾT 7. THỰC HÀNH TIẾNG VIỆT</Template>
  <TotalTime>122</TotalTime>
  <Words>1002</Words>
  <Application>Microsoft Office PowerPoint</Application>
  <PresentationFormat>Widescreen</PresentationFormat>
  <Paragraphs>176</Paragraphs>
  <Slides>41</Slides>
  <Notes>5</Notes>
  <HiddenSlides>0</HiddenSlides>
  <MMClips>1</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41</vt:i4>
      </vt:variant>
    </vt:vector>
  </HeadingPairs>
  <TitlesOfParts>
    <vt:vector size="62" baseType="lpstr">
      <vt:lpstr>微软雅黑</vt:lpstr>
      <vt:lpstr>宋体</vt:lpstr>
      <vt:lpstr>.VnTime</vt:lpstr>
      <vt:lpstr>Arial</vt:lpstr>
      <vt:lpstr>Arial Unicode MS</vt:lpstr>
      <vt:lpstr>Calibri</vt:lpstr>
      <vt:lpstr>Calibri Light</vt:lpstr>
      <vt:lpstr>等线</vt:lpstr>
      <vt:lpstr>ITC Avant Garde Std Bk</vt:lpstr>
      <vt:lpstr>黑体</vt:lpstr>
      <vt:lpstr>华文新魏</vt:lpstr>
      <vt:lpstr>Times New Roman</vt:lpstr>
      <vt:lpstr>方正静蕾简体</vt:lpstr>
      <vt:lpstr>1_Office Theme</vt:lpstr>
      <vt:lpstr>Office 主题</vt:lpstr>
      <vt:lpstr>7_Office Theme</vt:lpstr>
      <vt:lpstr>14_Office Theme</vt:lpstr>
      <vt:lpstr>15_Office Theme</vt:lpstr>
      <vt:lpstr>16_Office Theme</vt:lpstr>
      <vt:lpstr>17_Office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31</cp:revision>
  <dcterms:created xsi:type="dcterms:W3CDTF">2021-12-05T15:58:43Z</dcterms:created>
  <dcterms:modified xsi:type="dcterms:W3CDTF">2022-03-04T03:40:06Z</dcterms:modified>
</cp:coreProperties>
</file>